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handoutMasterIdLst>
    <p:handoutMasterId r:id="rId11"/>
  </p:handoutMasterIdLst>
  <p:sldIdLst>
    <p:sldId id="256" r:id="rId2"/>
    <p:sldId id="257" r:id="rId3"/>
    <p:sldId id="259" r:id="rId4"/>
    <p:sldId id="260" r:id="rId5"/>
    <p:sldId id="261" r:id="rId6"/>
    <p:sldId id="262" r:id="rId7"/>
    <p:sldId id="258"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8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A3B615-80FD-6045-A9E0-CD5C8742887A}" type="datetimeFigureOut">
              <a:rPr lang="en-US" smtClean="0"/>
              <a:t>26/01/2014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EE12F1-ACD6-4447-B429-EEE7B1A1B466}" type="slidenum">
              <a:rPr lang="en-US" smtClean="0"/>
              <a:t>‹#›</a:t>
            </a:fld>
            <a:endParaRPr lang="en-US"/>
          </a:p>
        </p:txBody>
      </p:sp>
    </p:spTree>
    <p:extLst>
      <p:ext uri="{BB962C8B-B14F-4D97-AF65-F5344CB8AC3E}">
        <p14:creationId xmlns:p14="http://schemas.microsoft.com/office/powerpoint/2010/main" val="8094469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5FEFC-8CE1-2544-AC64-C5D6F88CD95C}" type="datetimeFigureOut">
              <a:rPr lang="en-US" smtClean="0"/>
              <a:t>26/01/2014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B4358-BBBD-0B49-8FD3-BCE8A745AE15}" type="slidenum">
              <a:rPr lang="en-US" smtClean="0"/>
              <a:t>‹#›</a:t>
            </a:fld>
            <a:endParaRPr lang="en-US"/>
          </a:p>
        </p:txBody>
      </p:sp>
    </p:spTree>
    <p:extLst>
      <p:ext uri="{BB962C8B-B14F-4D97-AF65-F5344CB8AC3E}">
        <p14:creationId xmlns:p14="http://schemas.microsoft.com/office/powerpoint/2010/main" val="4061404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p:cNvPicPr>
            <a:picLocks noChangeAspect="1"/>
          </p:cNvPicPr>
          <p:nvPr userDrawn="1"/>
        </p:nvPicPr>
        <p:blipFill>
          <a:blip r:embed="rId2"/>
          <a:stretch>
            <a:fillRect/>
          </a:stretch>
        </p:blipFill>
        <p:spPr>
          <a:xfrm>
            <a:off x="4631212" y="-24074"/>
            <a:ext cx="3503900" cy="2274709"/>
          </a:xfrm>
          <a:prstGeom prst="rect">
            <a:avLst/>
          </a:prstGeom>
        </p:spPr>
      </p:pic>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GB"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8BEAC25-5F0C-154A-AA33-0FD1DD658BD9}" type="datetime1">
              <a:rPr lang="en-GB" smtClean="0"/>
              <a:t>26/01/2014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smtClean="0"/>
              <a:t>teachwithict.weebly.com</a:t>
            </a: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E1B9B88-CABC-8D4D-9C71-E15C29FA3AB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855AF72-013C-AE4A-9DAD-01088CB4C79E}" type="datetime1">
              <a:rPr lang="en-GB" smtClean="0"/>
              <a:t>26/01/2014</a:t>
            </a:fld>
            <a:endParaRPr lang="en-US"/>
          </a:p>
        </p:txBody>
      </p:sp>
      <p:sp>
        <p:nvSpPr>
          <p:cNvPr id="5" name="Footer Placeholder 4"/>
          <p:cNvSpPr>
            <a:spLocks noGrp="1"/>
          </p:cNvSpPr>
          <p:nvPr>
            <p:ph type="ftr" sz="quarter" idx="11"/>
          </p:nvPr>
        </p:nvSpPr>
        <p:spPr/>
        <p:txBody>
          <a:bodyPr/>
          <a:lstStyle/>
          <a:p>
            <a:r>
              <a:rPr lang="en-US" smtClean="0"/>
              <a:t>teachwithict.weebly.com</a:t>
            </a:r>
            <a:endParaRPr lang="en-US"/>
          </a:p>
        </p:txBody>
      </p:sp>
      <p:sp>
        <p:nvSpPr>
          <p:cNvPr id="6" name="Slide Number Placeholder 5"/>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GB"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B69B25A-17D5-9F45-BF4D-C7295C8D0611}" type="datetime1">
              <a:rPr lang="en-GB" smtClean="0"/>
              <a:t>26/01/2014</a:t>
            </a:fld>
            <a:endParaRPr lang="en-US"/>
          </a:p>
        </p:txBody>
      </p:sp>
      <p:sp>
        <p:nvSpPr>
          <p:cNvPr id="5" name="Footer Placeholder 4"/>
          <p:cNvSpPr>
            <a:spLocks noGrp="1"/>
          </p:cNvSpPr>
          <p:nvPr>
            <p:ph type="ftr" sz="quarter" idx="11"/>
          </p:nvPr>
        </p:nvSpPr>
        <p:spPr/>
        <p:txBody>
          <a:bodyPr/>
          <a:lstStyle/>
          <a:p>
            <a:r>
              <a:rPr lang="en-US" smtClean="0"/>
              <a:t>teachwithict.weebly.com</a:t>
            </a:r>
            <a:endParaRPr lang="en-US"/>
          </a:p>
        </p:txBody>
      </p:sp>
      <p:sp>
        <p:nvSpPr>
          <p:cNvPr id="6" name="Slide Number Placeholder 5"/>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CBACD423-0FEE-C447-A245-B5CF3845B118}" type="datetime1">
              <a:rPr lang="en-GB" smtClean="0"/>
              <a:t>26/01/2014</a:t>
            </a:fld>
            <a:endParaRPr lang="en-US"/>
          </a:p>
        </p:txBody>
      </p:sp>
      <p:sp>
        <p:nvSpPr>
          <p:cNvPr id="5" name="Footer Placeholder 4"/>
          <p:cNvSpPr>
            <a:spLocks noGrp="1"/>
          </p:cNvSpPr>
          <p:nvPr>
            <p:ph type="ftr" sz="quarter" idx="11"/>
          </p:nvPr>
        </p:nvSpPr>
        <p:spPr/>
        <p:txBody>
          <a:bodyPr/>
          <a:lstStyle/>
          <a:p>
            <a:r>
              <a:rPr lang="en-US" smtClean="0"/>
              <a:t>teachwithict.weebly.com</a:t>
            </a:r>
            <a:endParaRPr lang="en-US"/>
          </a:p>
        </p:txBody>
      </p:sp>
      <p:sp>
        <p:nvSpPr>
          <p:cNvPr id="6" name="Slide Number Placeholder 5"/>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GB"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52BF62F-CF5E-2942-891F-C9738D778440}" type="datetime1">
              <a:rPr lang="en-GB" smtClean="0"/>
              <a:t>26/01/2014</a:t>
            </a:fld>
            <a:endParaRPr lang="en-US"/>
          </a:p>
        </p:txBody>
      </p:sp>
      <p:sp>
        <p:nvSpPr>
          <p:cNvPr id="5" name="Footer Placeholder 4"/>
          <p:cNvSpPr>
            <a:spLocks noGrp="1"/>
          </p:cNvSpPr>
          <p:nvPr>
            <p:ph type="ftr" sz="quarter" idx="11"/>
          </p:nvPr>
        </p:nvSpPr>
        <p:spPr/>
        <p:txBody>
          <a:bodyPr/>
          <a:lstStyle/>
          <a:p>
            <a:r>
              <a:rPr lang="en-US" smtClean="0"/>
              <a:t>teachwithict.weebly.com</a:t>
            </a:r>
            <a:endParaRPr lang="en-US"/>
          </a:p>
        </p:txBody>
      </p:sp>
      <p:sp>
        <p:nvSpPr>
          <p:cNvPr id="6" name="Slide Number Placeholder 5"/>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A6EC9600-BC64-4A4E-9D69-0A66FED8B33A}" type="datetime1">
              <a:rPr lang="en-GB" smtClean="0"/>
              <a:t>26/01/2014</a:t>
            </a:fld>
            <a:endParaRPr lang="en-US"/>
          </a:p>
        </p:txBody>
      </p:sp>
      <p:sp>
        <p:nvSpPr>
          <p:cNvPr id="6" name="Footer Placeholder 5"/>
          <p:cNvSpPr>
            <a:spLocks noGrp="1"/>
          </p:cNvSpPr>
          <p:nvPr>
            <p:ph type="ftr" sz="quarter" idx="11"/>
          </p:nvPr>
        </p:nvSpPr>
        <p:spPr/>
        <p:txBody>
          <a:bodyPr/>
          <a:lstStyle/>
          <a:p>
            <a:r>
              <a:rPr lang="en-US" smtClean="0"/>
              <a:t>teachwithict.weebly.com</a:t>
            </a:r>
            <a:endParaRPr lang="en-US"/>
          </a:p>
        </p:txBody>
      </p:sp>
      <p:sp>
        <p:nvSpPr>
          <p:cNvPr id="7" name="Slide Number Placeholder 6"/>
          <p:cNvSpPr>
            <a:spLocks noGrp="1"/>
          </p:cNvSpPr>
          <p:nvPr>
            <p:ph type="sldNum" sz="quarter" idx="12"/>
          </p:nvPr>
        </p:nvSpPr>
        <p:spPr/>
        <p:txBody>
          <a:bodyPr/>
          <a:lstStyle/>
          <a:p>
            <a:fld id="{9E1B9B88-CABC-8D4D-9C71-E15C29FA3AB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AE1C808A-F288-9549-8562-170A6E04B4C2}" type="datetime1">
              <a:rPr lang="en-GB" smtClean="0"/>
              <a:t>26/01/2014</a:t>
            </a:fld>
            <a:endParaRPr lang="en-US"/>
          </a:p>
        </p:txBody>
      </p:sp>
      <p:sp>
        <p:nvSpPr>
          <p:cNvPr id="8" name="Footer Placeholder 7"/>
          <p:cNvSpPr>
            <a:spLocks noGrp="1"/>
          </p:cNvSpPr>
          <p:nvPr>
            <p:ph type="ftr" sz="quarter" idx="11"/>
          </p:nvPr>
        </p:nvSpPr>
        <p:spPr/>
        <p:txBody>
          <a:bodyPr/>
          <a:lstStyle/>
          <a:p>
            <a:r>
              <a:rPr lang="en-US" smtClean="0"/>
              <a:t>teachwithict.weebly.com</a:t>
            </a:r>
            <a:endParaRPr lang="en-US"/>
          </a:p>
        </p:txBody>
      </p:sp>
      <p:sp>
        <p:nvSpPr>
          <p:cNvPr id="9" name="Slide Number Placeholder 8"/>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B2632DB-2740-D14E-8D8F-23666807B0C6}" type="datetime1">
              <a:rPr lang="en-GB" smtClean="0"/>
              <a:t>26/01/2014</a:t>
            </a:fld>
            <a:endParaRPr lang="en-US"/>
          </a:p>
        </p:txBody>
      </p:sp>
      <p:sp>
        <p:nvSpPr>
          <p:cNvPr id="4" name="Footer Placeholder 3"/>
          <p:cNvSpPr>
            <a:spLocks noGrp="1"/>
          </p:cNvSpPr>
          <p:nvPr>
            <p:ph type="ftr" sz="quarter" idx="11"/>
          </p:nvPr>
        </p:nvSpPr>
        <p:spPr/>
        <p:txBody>
          <a:bodyPr/>
          <a:lstStyle/>
          <a:p>
            <a:r>
              <a:rPr lang="en-US" smtClean="0"/>
              <a:t>teachwithict.weebly.com</a:t>
            </a:r>
            <a:endParaRPr lang="en-US"/>
          </a:p>
        </p:txBody>
      </p:sp>
      <p:sp>
        <p:nvSpPr>
          <p:cNvPr id="5" name="Slide Number Placeholder 4"/>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81FEF-8DFB-A64A-A360-1ABDBC501BB0}" type="datetime1">
              <a:rPr lang="en-GB" smtClean="0"/>
              <a:t>26/01/2014</a:t>
            </a:fld>
            <a:endParaRPr lang="en-US"/>
          </a:p>
        </p:txBody>
      </p:sp>
      <p:sp>
        <p:nvSpPr>
          <p:cNvPr id="3" name="Footer Placeholder 2"/>
          <p:cNvSpPr>
            <a:spLocks noGrp="1"/>
          </p:cNvSpPr>
          <p:nvPr>
            <p:ph type="ftr" sz="quarter" idx="11"/>
          </p:nvPr>
        </p:nvSpPr>
        <p:spPr/>
        <p:txBody>
          <a:bodyPr/>
          <a:lstStyle/>
          <a:p>
            <a:r>
              <a:rPr lang="en-US" smtClean="0"/>
              <a:t>teachwithict.weebly.com</a:t>
            </a:r>
            <a:endParaRPr lang="en-US"/>
          </a:p>
        </p:txBody>
      </p:sp>
      <p:sp>
        <p:nvSpPr>
          <p:cNvPr id="4" name="Slide Number Placeholder 3"/>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09DECB7-3753-CB46-9B63-1EC174805F0A}" type="datetime1">
              <a:rPr lang="en-GB" smtClean="0"/>
              <a:t>26/01/2014</a:t>
            </a:fld>
            <a:endParaRPr lang="en-US"/>
          </a:p>
        </p:txBody>
      </p:sp>
      <p:sp>
        <p:nvSpPr>
          <p:cNvPr id="7" name="Slide Number Placeholder 6"/>
          <p:cNvSpPr>
            <a:spLocks noGrp="1"/>
          </p:cNvSpPr>
          <p:nvPr>
            <p:ph type="sldNum" sz="quarter" idx="12"/>
          </p:nvPr>
        </p:nvSpPr>
        <p:spPr/>
        <p:txBody>
          <a:bodyPr/>
          <a:lstStyle/>
          <a:p>
            <a:fld id="{9E1B9B88-CABC-8D4D-9C71-E15C29FA3AB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teachwithict.weebly.com</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GB"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GB"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39919D-1B0A-2645-9740-4C45905ACB12}" type="datetime1">
              <a:rPr lang="en-GB" smtClean="0"/>
              <a:t>26/01/2014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teachwithict.weebly.com</a:t>
            </a:r>
            <a:endParaRPr lang="en-US"/>
          </a:p>
        </p:txBody>
      </p:sp>
      <p:sp>
        <p:nvSpPr>
          <p:cNvPr id="7" name="Slide Number Placeholder 6"/>
          <p:cNvSpPr>
            <a:spLocks noGrp="1"/>
          </p:cNvSpPr>
          <p:nvPr>
            <p:ph type="sldNum" sz="quarter" idx="12"/>
          </p:nvPr>
        </p:nvSpPr>
        <p:spPr/>
        <p:txBody>
          <a:bodyPr/>
          <a:lstStyle/>
          <a:p>
            <a:fld id="{9E1B9B88-CABC-8D4D-9C71-E15C29FA3A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4"/>
          <a:stretch>
            <a:fillRect/>
          </a:stretch>
        </p:blipFill>
        <p:spPr>
          <a:xfrm>
            <a:off x="4634825" y="15899"/>
            <a:ext cx="3506174" cy="635176"/>
          </a:xfrm>
          <a:prstGeom prst="rect">
            <a:avLst/>
          </a:prstGeom>
        </p:spPr>
      </p:pic>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570188C-0E6B-9D48-A260-E1488B166D1A}" type="datetime1">
              <a:rPr lang="en-GB" smtClean="0"/>
              <a:t>26/01/2014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teachwithict.weebly.com</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E1B9B88-CABC-8D4D-9C71-E15C29FA3A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09803" cy="1702160"/>
          </a:xfrm>
        </p:spPr>
        <p:txBody>
          <a:bodyPr>
            <a:normAutofit/>
          </a:bodyPr>
          <a:lstStyle/>
          <a:p>
            <a:r>
              <a:rPr lang="en-US" sz="3200" dirty="0" smtClean="0"/>
              <a:t>Representation of Data</a:t>
            </a:r>
            <a:endParaRPr lang="en-US" sz="3200" dirty="0"/>
          </a:p>
        </p:txBody>
      </p:sp>
      <p:sp>
        <p:nvSpPr>
          <p:cNvPr id="3" name="Subtitle 2"/>
          <p:cNvSpPr>
            <a:spLocks noGrp="1"/>
          </p:cNvSpPr>
          <p:nvPr>
            <p:ph type="subTitle" idx="1"/>
          </p:nvPr>
        </p:nvSpPr>
        <p:spPr/>
        <p:txBody>
          <a:bodyPr/>
          <a:lstStyle/>
          <a:p>
            <a:r>
              <a:rPr lang="en-US" dirty="0" smtClean="0"/>
              <a:t>Binary Representation of Instructions</a:t>
            </a:r>
            <a:endParaRPr lang="en-US"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168617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lvl="0"/>
            <a:r>
              <a:rPr lang="en-US" dirty="0"/>
              <a:t>Explain how instructions are coded as bit patterns</a:t>
            </a:r>
            <a:endParaRPr lang="en-GB" dirty="0"/>
          </a:p>
          <a:p>
            <a:pPr lvl="0"/>
            <a:r>
              <a:rPr lang="en-US" dirty="0"/>
              <a:t>Explain how the computer distinguishes between instructions and </a:t>
            </a:r>
            <a:r>
              <a:rPr lang="en-US" dirty="0" smtClean="0"/>
              <a:t>data</a:t>
            </a:r>
            <a:endParaRPr lang="en-GB"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225203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r>
              <a:rPr lang="en-US" dirty="0"/>
              <a:t>Computer programs are made up of instructions. So far you have been writing programs using high level programming languages such as Python however, when you compile and run your programs, the computer </a:t>
            </a:r>
            <a:r>
              <a:rPr lang="en-US" dirty="0" smtClean="0"/>
              <a:t>must convert </a:t>
            </a:r>
            <a:r>
              <a:rPr lang="en-US" dirty="0"/>
              <a:t>the high level code into a binary representation of the instruction (machine code). This is done </a:t>
            </a:r>
            <a:r>
              <a:rPr lang="en-US" dirty="0" smtClean="0"/>
              <a:t>using a </a:t>
            </a:r>
            <a:r>
              <a:rPr lang="en-US" dirty="0"/>
              <a:t>compiler or interpreter.</a:t>
            </a:r>
            <a:endParaRPr lang="en-GB" dirty="0"/>
          </a:p>
          <a:p>
            <a:endParaRPr lang="en-US"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36186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lstStyle/>
          <a:p>
            <a:r>
              <a:rPr lang="en-US" dirty="0"/>
              <a:t>Each instruction is made up of two </a:t>
            </a:r>
            <a:r>
              <a:rPr lang="en-US" dirty="0" smtClean="0"/>
              <a:t>parts:</a:t>
            </a:r>
          </a:p>
          <a:p>
            <a:pPr lvl="1"/>
            <a:r>
              <a:rPr lang="en-US" b="1" dirty="0" err="1" smtClean="0"/>
              <a:t>Opcode</a:t>
            </a:r>
            <a:r>
              <a:rPr lang="en-US" dirty="0" smtClean="0"/>
              <a:t> </a:t>
            </a:r>
            <a:r>
              <a:rPr lang="en-US" dirty="0"/>
              <a:t>(</a:t>
            </a:r>
            <a:r>
              <a:rPr lang="en-US" dirty="0" smtClean="0"/>
              <a:t>Instruction)</a:t>
            </a:r>
          </a:p>
          <a:p>
            <a:pPr lvl="1"/>
            <a:r>
              <a:rPr lang="en-US" b="1" dirty="0" smtClean="0"/>
              <a:t>Operand</a:t>
            </a:r>
            <a:r>
              <a:rPr lang="en-US" dirty="0" smtClean="0"/>
              <a:t> </a:t>
            </a:r>
            <a:r>
              <a:rPr lang="en-US" dirty="0"/>
              <a:t>(data or address)</a:t>
            </a:r>
            <a:endParaRPr lang="en-GB" dirty="0"/>
          </a:p>
          <a:p>
            <a:pPr marL="68580" indent="0">
              <a:buNone/>
            </a:pPr>
            <a:endParaRPr lang="en-GB" dirty="0"/>
          </a:p>
          <a:p>
            <a:r>
              <a:rPr lang="en-US" dirty="0"/>
              <a:t>There are several different instructions that a CPU can </a:t>
            </a:r>
            <a:r>
              <a:rPr lang="en-US" dirty="0" smtClean="0"/>
              <a:t>understand. The name given to these </a:t>
            </a:r>
            <a:r>
              <a:rPr lang="en-US" dirty="0"/>
              <a:t>series of instructions </a:t>
            </a:r>
            <a:r>
              <a:rPr lang="en-US" dirty="0" smtClean="0"/>
              <a:t>is </a:t>
            </a:r>
            <a:r>
              <a:rPr lang="en-US" dirty="0"/>
              <a:t>the </a:t>
            </a:r>
            <a:r>
              <a:rPr lang="en-US" b="1" dirty="0"/>
              <a:t>instruction set</a:t>
            </a:r>
            <a:r>
              <a:rPr lang="en-US" dirty="0"/>
              <a:t>. </a:t>
            </a:r>
            <a:endParaRPr lang="en-GB" dirty="0"/>
          </a:p>
          <a:p>
            <a:pPr marL="68580" indent="0">
              <a:buNone/>
            </a:pPr>
            <a:endParaRPr lang="en-US"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29736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4289"/>
            <a:ext cx="7024744" cy="1143000"/>
          </a:xfrm>
        </p:spPr>
        <p:txBody>
          <a:bodyPr/>
          <a:lstStyle/>
          <a:p>
            <a:r>
              <a:rPr lang="en-US" dirty="0" smtClean="0"/>
              <a:t>Little Man Computer</a:t>
            </a:r>
            <a:endParaRPr lang="en-US" dirty="0"/>
          </a:p>
        </p:txBody>
      </p:sp>
      <p:sp>
        <p:nvSpPr>
          <p:cNvPr id="3" name="Content Placeholder 2"/>
          <p:cNvSpPr>
            <a:spLocks noGrp="1"/>
          </p:cNvSpPr>
          <p:nvPr>
            <p:ph idx="1"/>
          </p:nvPr>
        </p:nvSpPr>
        <p:spPr>
          <a:xfrm>
            <a:off x="1043492" y="1990277"/>
            <a:ext cx="6777317" cy="517973"/>
          </a:xfrm>
        </p:spPr>
        <p:txBody>
          <a:bodyPr/>
          <a:lstStyle/>
          <a:p>
            <a:r>
              <a:rPr lang="en-US" dirty="0" smtClean="0"/>
              <a:t>Instruction set for Little Man Computer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90230278"/>
              </p:ext>
            </p:extLst>
          </p:nvPr>
        </p:nvGraphicFramePr>
        <p:xfrm>
          <a:off x="701674" y="2778125"/>
          <a:ext cx="7741305" cy="3651250"/>
        </p:xfrm>
        <a:graphic>
          <a:graphicData uri="http://schemas.openxmlformats.org/presentationml/2006/ole">
            <mc:AlternateContent xmlns:mc="http://schemas.openxmlformats.org/markup-compatibility/2006">
              <mc:Choice xmlns:v="urn:schemas-microsoft-com:vml" Requires="v">
                <p:oleObj spid="_x0000_s2053" name="Document" r:id="rId4" imgW="5422900" imgH="2641600" progId="Word.Document.12">
                  <p:embed/>
                </p:oleObj>
              </mc:Choice>
              <mc:Fallback>
                <p:oleObj name="Document" r:id="rId4" imgW="5422900" imgH="2641600" progId="Word.Document.12">
                  <p:embed/>
                  <p:pic>
                    <p:nvPicPr>
                      <p:cNvPr id="0" name=""/>
                      <p:cNvPicPr/>
                      <p:nvPr/>
                    </p:nvPicPr>
                    <p:blipFill>
                      <a:blip r:embed="rId5"/>
                      <a:stretch>
                        <a:fillRect/>
                      </a:stretch>
                    </p:blipFill>
                    <p:spPr>
                      <a:xfrm>
                        <a:off x="701674" y="2778125"/>
                        <a:ext cx="7741305" cy="3651250"/>
                      </a:xfrm>
                      <a:prstGeom prst="rect">
                        <a:avLst/>
                      </a:prstGeom>
                    </p:spPr>
                  </p:pic>
                </p:oleObj>
              </mc:Fallback>
            </mc:AlternateContent>
          </a:graphicData>
        </a:graphic>
      </p:graphicFrame>
      <p:sp>
        <p:nvSpPr>
          <p:cNvPr id="5" name="Footer Placeholder 4"/>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154455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Set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range of instructions that a CPU can understand is based on the number of bits that are used to store the instructions. Some processors (Intel, AMD) use bigger bits to store the instruction set meaning they can have more instructions whereas other processors such as ARM processors (found in the Raspberry Pi) use smaller bits for the instruction (</a:t>
            </a:r>
            <a:r>
              <a:rPr lang="en-US" b="1" dirty="0" err="1"/>
              <a:t>Opcode</a:t>
            </a:r>
            <a:r>
              <a:rPr lang="en-US" dirty="0"/>
              <a:t>), meaning less instructions but leaving more space for the data / memory address (</a:t>
            </a:r>
            <a:r>
              <a:rPr lang="en-US" b="1" dirty="0"/>
              <a:t>Operand</a:t>
            </a:r>
            <a:r>
              <a:rPr lang="en-US" dirty="0"/>
              <a:t>). </a:t>
            </a:r>
            <a:endParaRPr lang="en-GB" dirty="0"/>
          </a:p>
          <a:p>
            <a:endParaRPr lang="en-US"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2339736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57789"/>
            <a:ext cx="7024744" cy="1143000"/>
          </a:xfrm>
        </p:spPr>
        <p:txBody>
          <a:bodyPr>
            <a:normAutofit fontScale="90000"/>
          </a:bodyPr>
          <a:lstStyle/>
          <a:p>
            <a:r>
              <a:rPr lang="en-US" dirty="0" smtClean="0"/>
              <a:t>Binary Representation of Instructions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980235238"/>
              </p:ext>
            </p:extLst>
          </p:nvPr>
        </p:nvGraphicFramePr>
        <p:xfrm>
          <a:off x="625475" y="3308092"/>
          <a:ext cx="7898342" cy="3076575"/>
        </p:xfrm>
        <a:graphic>
          <a:graphicData uri="http://schemas.openxmlformats.org/presentationml/2006/ole">
            <mc:AlternateContent xmlns:mc="http://schemas.openxmlformats.org/markup-compatibility/2006">
              <mc:Choice xmlns:v="urn:schemas-microsoft-com:vml" Requires="v">
                <p:oleObj spid="_x0000_s1033" name="Document" r:id="rId4" imgW="5575300" imgH="2171700" progId="Word.Document.12">
                  <p:embed/>
                </p:oleObj>
              </mc:Choice>
              <mc:Fallback>
                <p:oleObj name="Document" r:id="rId4" imgW="5575300" imgH="2171700" progId="Word.Document.12">
                  <p:embed/>
                  <p:pic>
                    <p:nvPicPr>
                      <p:cNvPr id="0" name=""/>
                      <p:cNvPicPr/>
                      <p:nvPr/>
                    </p:nvPicPr>
                    <p:blipFill>
                      <a:blip r:embed="rId5"/>
                      <a:stretch>
                        <a:fillRect/>
                      </a:stretch>
                    </p:blipFill>
                    <p:spPr>
                      <a:xfrm>
                        <a:off x="625475" y="3308092"/>
                        <a:ext cx="7898342" cy="3076575"/>
                      </a:xfrm>
                      <a:prstGeom prst="rect">
                        <a:avLst/>
                      </a:prstGeom>
                    </p:spPr>
                  </p:pic>
                </p:oleObj>
              </mc:Fallback>
            </mc:AlternateContent>
          </a:graphicData>
        </a:graphic>
      </p:graphicFrame>
      <p:sp>
        <p:nvSpPr>
          <p:cNvPr id="5" name="Rectangle 4"/>
          <p:cNvSpPr/>
          <p:nvPr/>
        </p:nvSpPr>
        <p:spPr>
          <a:xfrm>
            <a:off x="1043490" y="1993464"/>
            <a:ext cx="7496202" cy="1200329"/>
          </a:xfrm>
          <a:prstGeom prst="rect">
            <a:avLst/>
          </a:prstGeom>
        </p:spPr>
        <p:txBody>
          <a:bodyPr wrap="square">
            <a:spAutoFit/>
          </a:bodyPr>
          <a:lstStyle/>
          <a:p>
            <a:r>
              <a:rPr lang="en-US" dirty="0"/>
              <a:t>There is no set binary pattern for different </a:t>
            </a:r>
            <a:r>
              <a:rPr lang="en-US" dirty="0" err="1"/>
              <a:t>opcodes</a:t>
            </a:r>
            <a:r>
              <a:rPr lang="en-US" dirty="0"/>
              <a:t>  -  different processors will use different bit </a:t>
            </a:r>
            <a:r>
              <a:rPr lang="en-US" dirty="0" smtClean="0"/>
              <a:t>patterns. Assuming </a:t>
            </a:r>
            <a:r>
              <a:rPr lang="en-US" dirty="0"/>
              <a:t>that the CPU uses 4-bits to store the instruction (</a:t>
            </a:r>
            <a:r>
              <a:rPr lang="en-US" dirty="0" err="1"/>
              <a:t>Opcode</a:t>
            </a:r>
            <a:r>
              <a:rPr lang="en-US" dirty="0"/>
              <a:t>) and 8-bits to store the data, this what an instruction might look like in machine code:</a:t>
            </a:r>
            <a:endParaRPr lang="en-GB" dirty="0"/>
          </a:p>
        </p:txBody>
      </p:sp>
      <p:sp>
        <p:nvSpPr>
          <p:cNvPr id="3" name="Footer Placeholder 2"/>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738150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r>
              <a:rPr lang="en-GB" dirty="0"/>
              <a:t>Create a revision podcast on </a:t>
            </a:r>
            <a:r>
              <a:rPr lang="en-GB" dirty="0" smtClean="0"/>
              <a:t>how instructions are represented using binary.</a:t>
            </a:r>
            <a:endParaRPr lang="en-GB" dirty="0"/>
          </a:p>
          <a:p>
            <a:endParaRPr lang="en-GB" dirty="0"/>
          </a:p>
          <a:p>
            <a:r>
              <a:rPr lang="en-GB" b="1" dirty="0" smtClean="0"/>
              <a:t>Note: </a:t>
            </a:r>
            <a:r>
              <a:rPr lang="en-GB" dirty="0" smtClean="0"/>
              <a:t>You </a:t>
            </a:r>
            <a:r>
              <a:rPr lang="en-GB" dirty="0"/>
              <a:t>do not need to memorise the codes! You just need to understand how they are stored in binary.</a:t>
            </a:r>
          </a:p>
          <a:p>
            <a:endParaRPr lang="en-US" dirty="0"/>
          </a:p>
        </p:txBody>
      </p:sp>
      <p:sp>
        <p:nvSpPr>
          <p:cNvPr id="4" name="Footer Placeholder 3"/>
          <p:cNvSpPr>
            <a:spLocks noGrp="1"/>
          </p:cNvSpPr>
          <p:nvPr>
            <p:ph type="ftr" sz="quarter" idx="11"/>
          </p:nvPr>
        </p:nvSpPr>
        <p:spPr/>
        <p:txBody>
          <a:bodyPr/>
          <a:lstStyle/>
          <a:p>
            <a:r>
              <a:rPr lang="en-US" smtClean="0"/>
              <a:t>teachwithict.weebly.com</a:t>
            </a:r>
            <a:endParaRPr lang="en-US"/>
          </a:p>
        </p:txBody>
      </p:sp>
    </p:spTree>
    <p:extLst>
      <p:ext uri="{BB962C8B-B14F-4D97-AF65-F5344CB8AC3E}">
        <p14:creationId xmlns:p14="http://schemas.microsoft.com/office/powerpoint/2010/main" val="3870007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85</TotalTime>
  <Words>331</Words>
  <Application>Microsoft Macintosh PowerPoint</Application>
  <PresentationFormat>On-screen Show (4:3)</PresentationFormat>
  <Paragraphs>31</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Austin</vt:lpstr>
      <vt:lpstr>Document</vt:lpstr>
      <vt:lpstr>Representation of Data</vt:lpstr>
      <vt:lpstr>Learning Objectives</vt:lpstr>
      <vt:lpstr>Instructions</vt:lpstr>
      <vt:lpstr>Instructions</vt:lpstr>
      <vt:lpstr>Little Man Computer</vt:lpstr>
      <vt:lpstr>Instruction Set</vt:lpstr>
      <vt:lpstr>Binary Representation of Instructions</vt:lpstr>
      <vt:lpstr>Task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HIGHSS</dc:creator>
  <cp:lastModifiedBy>HIGHSS</cp:lastModifiedBy>
  <cp:revision>11</cp:revision>
  <dcterms:created xsi:type="dcterms:W3CDTF">2014-01-24T20:41:09Z</dcterms:created>
  <dcterms:modified xsi:type="dcterms:W3CDTF">2014-01-26T14:11:13Z</dcterms:modified>
</cp:coreProperties>
</file>