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6" r:id="rId2"/>
    <p:sldId id="277" r:id="rId3"/>
    <p:sldId id="314" r:id="rId4"/>
    <p:sldId id="257" r:id="rId5"/>
    <p:sldId id="259" r:id="rId6"/>
    <p:sldId id="275" r:id="rId7"/>
    <p:sldId id="276" r:id="rId8"/>
    <p:sldId id="278" r:id="rId9"/>
    <p:sldId id="280" r:id="rId10"/>
    <p:sldId id="281" r:id="rId11"/>
    <p:sldId id="284" r:id="rId12"/>
    <p:sldId id="285" r:id="rId13"/>
    <p:sldId id="286" r:id="rId14"/>
    <p:sldId id="289" r:id="rId15"/>
    <p:sldId id="287" r:id="rId16"/>
    <p:sldId id="288" r:id="rId17"/>
    <p:sldId id="279" r:id="rId18"/>
    <p:sldId id="260" r:id="rId19"/>
    <p:sldId id="290" r:id="rId20"/>
    <p:sldId id="292" r:id="rId21"/>
    <p:sldId id="294" r:id="rId22"/>
    <p:sldId id="295" r:id="rId23"/>
    <p:sldId id="296" r:id="rId24"/>
    <p:sldId id="297" r:id="rId25"/>
    <p:sldId id="299" r:id="rId26"/>
    <p:sldId id="300" r:id="rId27"/>
    <p:sldId id="301" r:id="rId28"/>
    <p:sldId id="302" r:id="rId29"/>
    <p:sldId id="304" r:id="rId30"/>
    <p:sldId id="305" r:id="rId31"/>
    <p:sldId id="306" r:id="rId32"/>
    <p:sldId id="308" r:id="rId33"/>
    <p:sldId id="309" r:id="rId34"/>
    <p:sldId id="298" r:id="rId35"/>
    <p:sldId id="310" r:id="rId36"/>
    <p:sldId id="311" r:id="rId37"/>
    <p:sldId id="312" r:id="rId38"/>
    <p:sldId id="313" r:id="rId39"/>
    <p:sldId id="274" r:id="rId40"/>
    <p:sldId id="26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642" y="-245"/>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E331B6-C598-5D4B-A211-B4B683B7DFE9}" type="datetimeFigureOut">
              <a:rPr lang="en-US" smtClean="0"/>
              <a:pPr/>
              <a:t>9/1/2013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4AC692-29D6-E64E-B390-24B742968DA6}" type="slidenum">
              <a:rPr lang="en-US" smtClean="0"/>
              <a:pPr/>
              <a:t>‹#›</a:t>
            </a:fld>
            <a:endParaRPr lang="en-US"/>
          </a:p>
        </p:txBody>
      </p:sp>
    </p:spTree>
    <p:extLst>
      <p:ext uri="{BB962C8B-B14F-4D97-AF65-F5344CB8AC3E}">
        <p14:creationId xmlns="" xmlns:p14="http://schemas.microsoft.com/office/powerpoint/2010/main" val="830846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E736A7-BED7-4E45-B113-566C9A7EDF40}" type="datetimeFigureOut">
              <a:rPr lang="en-US" smtClean="0"/>
              <a:pPr/>
              <a:t>9/1/2013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3766BB-767C-1A46-80F3-764E3EFE1E3F}" type="slidenum">
              <a:rPr lang="en-US" smtClean="0"/>
              <a:pPr/>
              <a:t>‹#›</a:t>
            </a:fld>
            <a:endParaRPr lang="en-US"/>
          </a:p>
        </p:txBody>
      </p:sp>
    </p:spTree>
    <p:extLst>
      <p:ext uri="{BB962C8B-B14F-4D97-AF65-F5344CB8AC3E}">
        <p14:creationId xmlns="" xmlns:p14="http://schemas.microsoft.com/office/powerpoint/2010/main" val="31260339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p>
            <a:fld id="{C70782B8-9BC4-BC45-B0A8-B25579F4087B}" type="datetime1">
              <a:rPr lang="en-GB" smtClean="0"/>
              <a:pPr/>
              <a:t>01/09/2013</a:t>
            </a:fld>
            <a:endParaRPr lang="en-US"/>
          </a:p>
        </p:txBody>
      </p:sp>
      <p:sp>
        <p:nvSpPr>
          <p:cNvPr id="5" name="Footer Placeholder 4"/>
          <p:cNvSpPr>
            <a:spLocks noGrp="1"/>
          </p:cNvSpPr>
          <p:nvPr>
            <p:ph type="ftr" sz="quarter" idx="11"/>
          </p:nvPr>
        </p:nvSpPr>
        <p:spPr>
          <a:xfrm>
            <a:off x="457200" y="6356350"/>
            <a:ext cx="2895600" cy="365125"/>
          </a:xfrm>
        </p:spPr>
        <p:txBody>
          <a:bodyPr/>
          <a:lstStyle/>
          <a:p>
            <a:r>
              <a:rPr lang="en-US" smtClean="0"/>
              <a:t>Created by S. Johnson - www.touchdevelop.weebly.com</a:t>
            </a:r>
            <a:endParaRPr lang="en-US"/>
          </a:p>
        </p:txBody>
      </p:sp>
      <p:sp>
        <p:nvSpPr>
          <p:cNvPr id="6" name="Slide Number Placeholder 5"/>
          <p:cNvSpPr>
            <a:spLocks noGrp="1"/>
          </p:cNvSpPr>
          <p:nvPr>
            <p:ph type="sldNum" sz="quarter" idx="12"/>
          </p:nvPr>
        </p:nvSpPr>
        <p:spPr>
          <a:xfrm>
            <a:off x="4267200" y="6356350"/>
            <a:ext cx="609600" cy="365125"/>
          </a:xfrm>
          <a:prstGeom prst="rect">
            <a:avLst/>
          </a:prstGeo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pPr/>
              <a:t>‹#›</a:t>
            </a:fld>
            <a:endParaRPr lang="en-US"/>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en-GB" smtClean="0"/>
              <a:t>Drag picture to placeholder or click icon to add</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en-GB"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6DDBE08-FE54-3E4D-B30B-D8EDF38AAEFA}" type="datetime1">
              <a:rPr lang="en-GB" smtClean="0"/>
              <a:pPr/>
              <a:t>01/09/2013</a:t>
            </a:fld>
            <a:endParaRPr lang="en-US"/>
          </a:p>
        </p:txBody>
      </p:sp>
      <p:sp>
        <p:nvSpPr>
          <p:cNvPr id="6" name="Footer Placeholder 5"/>
          <p:cNvSpPr>
            <a:spLocks noGrp="1"/>
          </p:cNvSpPr>
          <p:nvPr>
            <p:ph type="ftr" sz="quarter" idx="11"/>
          </p:nvPr>
        </p:nvSpPr>
        <p:spPr/>
        <p:txBody>
          <a:bodyPr/>
          <a:lstStyle/>
          <a:p>
            <a:r>
              <a:rPr lang="en-US" smtClean="0"/>
              <a:t>Created by S. Johnson - www.touchdevelop.weebly.com</a:t>
            </a:r>
            <a:endParaRPr lang="en-US"/>
          </a:p>
        </p:txBody>
      </p:sp>
      <p:sp>
        <p:nvSpPr>
          <p:cNvPr id="7" name="Slide Number Placeholder 6"/>
          <p:cNvSpPr>
            <a:spLocks noGrp="1"/>
          </p:cNvSpPr>
          <p:nvPr>
            <p:ph type="sldNum" sz="quarter" idx="12"/>
          </p:nvPr>
        </p:nvSpPr>
        <p:spPr>
          <a:xfrm>
            <a:off x="1752600" y="2877671"/>
            <a:ext cx="609600" cy="365125"/>
          </a:xfrm>
          <a:prstGeom prst="rect">
            <a:avLst/>
          </a:prstGeom>
        </p:spPr>
        <p:txBody>
          <a:bodyPr/>
          <a:lstStyle/>
          <a:p>
            <a:fld id="{D6CC888B-D9F9-4E54-B722-F151A9F45E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en-GB" smtClean="0"/>
              <a:t>Drag picture to placeholder or click icon to add</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en-GB"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F22B53B-94A0-0E40-8F2A-08FDCDFE0D74}" type="datetime1">
              <a:rPr lang="en-GB" smtClean="0"/>
              <a:pPr/>
              <a:t>01/09/2013</a:t>
            </a:fld>
            <a:endParaRPr lang="en-US"/>
          </a:p>
        </p:txBody>
      </p:sp>
      <p:sp>
        <p:nvSpPr>
          <p:cNvPr id="6" name="Footer Placeholder 5"/>
          <p:cNvSpPr>
            <a:spLocks noGrp="1"/>
          </p:cNvSpPr>
          <p:nvPr>
            <p:ph type="ftr" sz="quarter" idx="11"/>
          </p:nvPr>
        </p:nvSpPr>
        <p:spPr/>
        <p:txBody>
          <a:bodyPr/>
          <a:lstStyle/>
          <a:p>
            <a:r>
              <a:rPr lang="en-US" smtClean="0"/>
              <a:t>Created by S. Johnson - www.touchdevelop.weebly.com</a:t>
            </a:r>
            <a:endParaRPr lang="en-US"/>
          </a:p>
        </p:txBody>
      </p:sp>
      <p:sp>
        <p:nvSpPr>
          <p:cNvPr id="7" name="Slide Number Placeholder 6"/>
          <p:cNvSpPr>
            <a:spLocks noGrp="1"/>
          </p:cNvSpPr>
          <p:nvPr>
            <p:ph type="sldNum" sz="quarter" idx="12"/>
          </p:nvPr>
        </p:nvSpPr>
        <p:spPr>
          <a:xfrm>
            <a:off x="1752600" y="2877671"/>
            <a:ext cx="609600" cy="365125"/>
          </a:xfrm>
          <a:prstGeom prst="rect">
            <a:avLst/>
          </a:prstGeom>
        </p:spPr>
        <p:txBody>
          <a:bodyPr/>
          <a:lstStyle/>
          <a:p>
            <a:fld id="{D6CC888B-D9F9-4E54-B722-F151A9F45E9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en-GB" smtClean="0"/>
              <a:t>Drag picture to placeholder or click icon to add</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en-GB"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B8540A5-E5E9-F64B-9585-9F6021917050}" type="datetime1">
              <a:rPr lang="en-GB" smtClean="0"/>
              <a:pPr/>
              <a:t>01/09/2013</a:t>
            </a:fld>
            <a:endParaRPr lang="en-US"/>
          </a:p>
        </p:txBody>
      </p:sp>
      <p:sp>
        <p:nvSpPr>
          <p:cNvPr id="6" name="Footer Placeholder 5"/>
          <p:cNvSpPr>
            <a:spLocks noGrp="1"/>
          </p:cNvSpPr>
          <p:nvPr>
            <p:ph type="ftr" sz="quarter" idx="11"/>
          </p:nvPr>
        </p:nvSpPr>
        <p:spPr/>
        <p:txBody>
          <a:bodyPr/>
          <a:lstStyle/>
          <a:p>
            <a:r>
              <a:rPr lang="en-US" smtClean="0"/>
              <a:t>Created by S. Johnson - www.touchdevelop.weebly.com</a:t>
            </a:r>
            <a:endParaRPr lang="en-US"/>
          </a:p>
        </p:txBody>
      </p:sp>
      <p:sp>
        <p:nvSpPr>
          <p:cNvPr id="7" name="Slide Number Placeholder 6"/>
          <p:cNvSpPr>
            <a:spLocks noGrp="1"/>
          </p:cNvSpPr>
          <p:nvPr>
            <p:ph type="sldNum" sz="quarter" idx="12"/>
          </p:nvPr>
        </p:nvSpPr>
        <p:spPr>
          <a:xfrm>
            <a:off x="1752600" y="2877671"/>
            <a:ext cx="609600" cy="365125"/>
          </a:xfrm>
          <a:prstGeom prst="rect">
            <a:avLst/>
          </a:prstGeom>
        </p:spPr>
        <p:txBody>
          <a:bodyPr/>
          <a:lstStyle/>
          <a:p>
            <a:fld id="{D6CC888B-D9F9-4E54-B722-F151A9F45E95}" type="slidenum">
              <a:rPr lang="en-US" smtClean="0"/>
              <a:pPr/>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GB" smtClean="0"/>
              <a:t>Drag picture to placeholder or click icon to add</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GB"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en-GB"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50AA381-1564-C743-BAB1-F5E5FAD666D9}" type="datetime1">
              <a:rPr lang="en-GB" smtClean="0"/>
              <a:pPr/>
              <a:t>01/09/2013</a:t>
            </a:fld>
            <a:endParaRPr lang="en-US"/>
          </a:p>
        </p:txBody>
      </p:sp>
      <p:sp>
        <p:nvSpPr>
          <p:cNvPr id="6" name="Footer Placeholder 5"/>
          <p:cNvSpPr>
            <a:spLocks noGrp="1"/>
          </p:cNvSpPr>
          <p:nvPr>
            <p:ph type="ftr" sz="quarter" idx="11"/>
          </p:nvPr>
        </p:nvSpPr>
        <p:spPr/>
        <p:txBody>
          <a:bodyPr/>
          <a:lstStyle/>
          <a:p>
            <a:r>
              <a:rPr lang="en-US" smtClean="0"/>
              <a:t>Created by S. Johnson - www.touchdevelop.weebly.com</a:t>
            </a:r>
            <a:endParaRPr lang="en-US"/>
          </a:p>
        </p:txBody>
      </p:sp>
      <p:sp>
        <p:nvSpPr>
          <p:cNvPr id="7" name="Slide Number Placeholder 6"/>
          <p:cNvSpPr>
            <a:spLocks noGrp="1"/>
          </p:cNvSpPr>
          <p:nvPr>
            <p:ph type="sldNum" sz="quarter" idx="12"/>
          </p:nvPr>
        </p:nvSpPr>
        <p:spPr>
          <a:xfrm>
            <a:off x="1752600" y="2877671"/>
            <a:ext cx="609600" cy="365125"/>
          </a:xfrm>
          <a:prstGeom prst="rect">
            <a:avLst/>
          </a:prstGeom>
        </p:spPr>
        <p:txBody>
          <a:bodyPr/>
          <a:lstStyle/>
          <a:p>
            <a:fld id="{D6CC888B-D9F9-4E54-B722-F151A9F45E95}" type="slidenum">
              <a:rPr lang="en-US" smtClean="0"/>
              <a:pPr/>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GB" smtClean="0"/>
              <a:t>Drag picture to placeholder or click icon to add</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GB" smtClean="0"/>
              <a:t>Drag picture to placeholder or click icon to add</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GB" smtClean="0"/>
              <a:t>Drag picture to placeholder or click icon to add</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GB"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DA21F97-58BC-134E-AF63-183130A63231}" type="datetime1">
              <a:rPr lang="en-GB" smtClean="0"/>
              <a:pPr/>
              <a:t>01/09/2013</a:t>
            </a:fld>
            <a:endParaRPr lang="en-US"/>
          </a:p>
        </p:txBody>
      </p:sp>
      <p:sp>
        <p:nvSpPr>
          <p:cNvPr id="6" name="Footer Placeholder 5"/>
          <p:cNvSpPr>
            <a:spLocks noGrp="1"/>
          </p:cNvSpPr>
          <p:nvPr>
            <p:ph type="ftr" sz="quarter" idx="11"/>
          </p:nvPr>
        </p:nvSpPr>
        <p:spPr/>
        <p:txBody>
          <a:bodyPr/>
          <a:lstStyle/>
          <a:p>
            <a:r>
              <a:rPr lang="en-US" smtClean="0"/>
              <a:t>Created by S. Johnson - www.touchdevelop.weebly.com</a:t>
            </a:r>
            <a:endParaRPr lang="en-US"/>
          </a:p>
        </p:txBody>
      </p:sp>
      <p:sp>
        <p:nvSpPr>
          <p:cNvPr id="7" name="Slide Number Placeholder 6"/>
          <p:cNvSpPr>
            <a:spLocks noGrp="1"/>
          </p:cNvSpPr>
          <p:nvPr>
            <p:ph type="sldNum" sz="quarter" idx="12"/>
          </p:nvPr>
        </p:nvSpPr>
        <p:spPr>
          <a:xfrm>
            <a:off x="1752600" y="2877671"/>
            <a:ext cx="609600" cy="365125"/>
          </a:xfrm>
          <a:prstGeom prst="rect">
            <a:avLst/>
          </a:prstGeom>
        </p:spPr>
        <p:txBody>
          <a:bodyPr/>
          <a:lstStyle/>
          <a:p>
            <a:fld id="{D6CC888B-D9F9-4E54-B722-F151A9F45E95}" type="slidenum">
              <a:rPr lang="en-US" smtClean="0"/>
              <a:pPr/>
              <a:t>‹#›</a:t>
            </a:fld>
            <a:endParaRPr lang="en-US"/>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en-GB" smtClean="0"/>
              <a:t>Drag picture to placeholder or click icon to add</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GB" smtClean="0"/>
              <a:t>Drag picture to placeholder or click icon to add</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BF6551E-0DE5-DE46-B92D-F3BE2100524E}" type="datetime1">
              <a:rPr lang="en-GB" smtClean="0"/>
              <a:pPr/>
              <a:t>01/09/2013</a:t>
            </a:fld>
            <a:endParaRPr lang="en-US"/>
          </a:p>
        </p:txBody>
      </p:sp>
      <p:sp>
        <p:nvSpPr>
          <p:cNvPr id="6" name="Footer Placeholder 5"/>
          <p:cNvSpPr>
            <a:spLocks noGrp="1"/>
          </p:cNvSpPr>
          <p:nvPr>
            <p:ph type="ftr" sz="quarter" idx="11"/>
          </p:nvPr>
        </p:nvSpPr>
        <p:spPr/>
        <p:txBody>
          <a:bodyPr/>
          <a:lstStyle/>
          <a:p>
            <a:r>
              <a:rPr lang="en-US" smtClean="0"/>
              <a:t>Created by S. Johnson - www.touchdevelop.weebly.com</a:t>
            </a:r>
            <a:endParaRPr lang="en-US"/>
          </a:p>
        </p:txBody>
      </p:sp>
      <p:sp>
        <p:nvSpPr>
          <p:cNvPr id="7" name="Slide Number Placeholder 6"/>
          <p:cNvSpPr>
            <a:spLocks noGrp="1"/>
          </p:cNvSpPr>
          <p:nvPr>
            <p:ph type="sldNum" sz="quarter" idx="12"/>
          </p:nvPr>
        </p:nvSpPr>
        <p:spPr>
          <a:xfrm>
            <a:off x="1752600" y="2877671"/>
            <a:ext cx="609600" cy="365125"/>
          </a:xfrm>
          <a:prstGeom prst="rect">
            <a:avLst/>
          </a:prstGeom>
        </p:spPr>
        <p:txBody>
          <a:bodyPr/>
          <a:lstStyle/>
          <a:p>
            <a:fld id="{D6CC888B-D9F9-4E54-B722-F151A9F45E95}" type="slidenum">
              <a:rPr lang="en-US" smtClean="0"/>
              <a:pPr/>
              <a:t>‹#›</a:t>
            </a:fld>
            <a:endParaRPr lang="en-US"/>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en-GB" smtClean="0"/>
              <a:t>Drag picture to placeholder or click icon to add</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GB" smtClean="0"/>
              <a:t>Drag picture to placeholder or click icon to add</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en-GB" smtClean="0"/>
              <a:t>Drag picture to placeholder or click icon to add</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GB"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F4741752-C9C8-5144-B931-165D8F453100}" type="datetime1">
              <a:rPr lang="en-GB" smtClean="0"/>
              <a:pPr/>
              <a:t>01/09/2013</a:t>
            </a:fld>
            <a:endParaRPr lang="en-US"/>
          </a:p>
        </p:txBody>
      </p:sp>
      <p:sp>
        <p:nvSpPr>
          <p:cNvPr id="5" name="Footer Placeholder 4"/>
          <p:cNvSpPr>
            <a:spLocks noGrp="1"/>
          </p:cNvSpPr>
          <p:nvPr>
            <p:ph type="ftr" sz="quarter" idx="11"/>
          </p:nvPr>
        </p:nvSpPr>
        <p:spPr/>
        <p:txBody>
          <a:bodyPr/>
          <a:lstStyle/>
          <a:p>
            <a:r>
              <a:rPr lang="en-US" smtClean="0"/>
              <a:t>Created by S. Johnson - www.touchdevelop.weebly.com</a:t>
            </a:r>
            <a:endParaRPr lang="en-US"/>
          </a:p>
        </p:txBody>
      </p:sp>
      <p:sp>
        <p:nvSpPr>
          <p:cNvPr id="6" name="Slide Number Placeholder 5"/>
          <p:cNvSpPr>
            <a:spLocks noGrp="1"/>
          </p:cNvSpPr>
          <p:nvPr>
            <p:ph type="sldNum" sz="quarter" idx="12"/>
          </p:nvPr>
        </p:nvSpPr>
        <p:spPr>
          <a:xfrm>
            <a:off x="1752600" y="2877671"/>
            <a:ext cx="609600" cy="365125"/>
          </a:xfrm>
          <a:prstGeom prst="rect">
            <a:avLst/>
          </a:prstGeom>
        </p:spPr>
        <p:txBody>
          <a:bodyPr/>
          <a:lstStyle/>
          <a:p>
            <a:fld id="{D6CC888B-D9F9-4E54-B722-F151A9F45E95}"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4D8DCB79-ABB7-3649-88FD-F2DB13B32798}" type="datetime1">
              <a:rPr lang="en-GB" smtClean="0"/>
              <a:pPr/>
              <a:t>01/09/2013</a:t>
            </a:fld>
            <a:endParaRPr lang="en-US"/>
          </a:p>
        </p:txBody>
      </p:sp>
      <p:sp>
        <p:nvSpPr>
          <p:cNvPr id="5" name="Footer Placeholder 4"/>
          <p:cNvSpPr>
            <a:spLocks noGrp="1"/>
          </p:cNvSpPr>
          <p:nvPr>
            <p:ph type="ftr" sz="quarter" idx="11"/>
          </p:nvPr>
        </p:nvSpPr>
        <p:spPr/>
        <p:txBody>
          <a:bodyPr/>
          <a:lstStyle/>
          <a:p>
            <a:r>
              <a:rPr lang="en-US" smtClean="0"/>
              <a:t>Created by S. Johnson - www.touchdevelop.weebly.com</a:t>
            </a:r>
            <a:endParaRPr lang="en-US"/>
          </a:p>
        </p:txBody>
      </p:sp>
      <p:sp>
        <p:nvSpPr>
          <p:cNvPr id="6" name="Slide Number Placeholder 5"/>
          <p:cNvSpPr>
            <a:spLocks noGrp="1"/>
          </p:cNvSpPr>
          <p:nvPr>
            <p:ph type="sldNum" sz="quarter" idx="12"/>
          </p:nvPr>
        </p:nvSpPr>
        <p:spPr>
          <a:xfrm>
            <a:off x="1752600" y="2877671"/>
            <a:ext cx="609600" cy="365125"/>
          </a:xfrm>
          <a:prstGeom prst="rect">
            <a:avLst/>
          </a:prstGeom>
        </p:spPr>
        <p:txBody>
          <a:bodyPr/>
          <a:lstStyle/>
          <a:p>
            <a:fld id="{D6CC888B-D9F9-4E54-B722-F151A9F45E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normAutofit/>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763CF5F7-3447-E84F-A24E-28712F807299}" type="datetime1">
              <a:rPr lang="en-GB" smtClean="0"/>
              <a:pPr/>
              <a:t>01/09/2013</a:t>
            </a:fld>
            <a:endParaRPr lang="en-US"/>
          </a:p>
        </p:txBody>
      </p:sp>
      <p:sp>
        <p:nvSpPr>
          <p:cNvPr id="5" name="Footer Placeholder 4"/>
          <p:cNvSpPr>
            <a:spLocks noGrp="1"/>
          </p:cNvSpPr>
          <p:nvPr>
            <p:ph type="ftr" sz="quarter" idx="11"/>
          </p:nvPr>
        </p:nvSpPr>
        <p:spPr/>
        <p:txBody>
          <a:bodyPr/>
          <a:lstStyle/>
          <a:p>
            <a:r>
              <a:rPr lang="en-US" smtClean="0"/>
              <a:t>Created by S. Johnson - www.touchdevelop.weebly.com</a:t>
            </a:r>
            <a:endParaRPr lang="en-US"/>
          </a:p>
        </p:txBody>
      </p:sp>
      <p:pic>
        <p:nvPicPr>
          <p:cNvPr id="9" name="Picture 8"/>
          <p:cNvPicPr>
            <a:picLocks noChangeAspect="1"/>
          </p:cNvPicPr>
          <p:nvPr userDrawn="1"/>
        </p:nvPicPr>
        <p:blipFill>
          <a:blip r:embed="rId2" cstate="print"/>
          <a:stretch>
            <a:fillRect/>
          </a:stretch>
        </p:blipFill>
        <p:spPr>
          <a:xfrm>
            <a:off x="457200" y="4928968"/>
            <a:ext cx="1939980" cy="119719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8F7A21-0171-4A43-9DDA-47373B64A81C}" type="datetime1">
              <a:rPr lang="en-GB" smtClean="0"/>
              <a:pPr/>
              <a:t>01/09/2013</a:t>
            </a:fld>
            <a:endParaRPr lang="en-US"/>
          </a:p>
        </p:txBody>
      </p:sp>
      <p:sp>
        <p:nvSpPr>
          <p:cNvPr id="5" name="Footer Placeholder 4"/>
          <p:cNvSpPr>
            <a:spLocks noGrp="1"/>
          </p:cNvSpPr>
          <p:nvPr>
            <p:ph type="ftr" sz="quarter" idx="11"/>
          </p:nvPr>
        </p:nvSpPr>
        <p:spPr/>
        <p:txBody>
          <a:bodyPr/>
          <a:lstStyle/>
          <a:p>
            <a:r>
              <a:rPr lang="en-US" smtClean="0"/>
              <a:t>Created by S. Johnson - www.touchdevelop.weebly.com</a:t>
            </a:r>
            <a:endParaRPr lang="en-US"/>
          </a:p>
        </p:txBody>
      </p:sp>
      <p:sp>
        <p:nvSpPr>
          <p:cNvPr id="6" name="Slide Number Placeholder 5"/>
          <p:cNvSpPr>
            <a:spLocks noGrp="1"/>
          </p:cNvSpPr>
          <p:nvPr>
            <p:ph type="sldNum" sz="quarter" idx="12"/>
          </p:nvPr>
        </p:nvSpPr>
        <p:spPr>
          <a:xfrm>
            <a:off x="4267200" y="6356350"/>
            <a:ext cx="609600" cy="365125"/>
          </a:xfrm>
          <a:prstGeom prst="rect">
            <a:avLst/>
          </a:prstGeom>
        </p:spPr>
        <p:txBody>
          <a:bodyPr/>
          <a:lstStyle>
            <a:lvl1pPr algn="ctr">
              <a:defRPr sz="900">
                <a:solidFill>
                  <a:schemeClr val="bg1">
                    <a:lumMod val="75000"/>
                  </a:schemeClr>
                </a:solidFill>
              </a:defRPr>
            </a:lvl1pPr>
          </a:lstStyle>
          <a:p>
            <a:fld id="{D6CC888B-D9F9-4E54-B722-F151A9F45E95}" type="slidenum">
              <a:rPr lang="en-US" smtClean="0"/>
              <a:pPr/>
              <a:t>‹#›</a:t>
            </a:fld>
            <a:endParaRPr lang="en-US"/>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en-GB" smtClean="0"/>
              <a:t>Drag picture to placeholder or click icon to add</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en-GB"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6553200" y="6356350"/>
            <a:ext cx="2133600" cy="365125"/>
          </a:xfrm>
        </p:spPr>
        <p:txBody>
          <a:bodyPr/>
          <a:lstStyle/>
          <a:p>
            <a:fld id="{B27D7AE2-A49E-1C4E-9657-78E9F8FDD749}" type="datetime1">
              <a:rPr lang="en-GB" smtClean="0"/>
              <a:pPr/>
              <a:t>01/09/2013</a:t>
            </a:fld>
            <a:endParaRPr lang="en-US"/>
          </a:p>
        </p:txBody>
      </p:sp>
      <p:sp>
        <p:nvSpPr>
          <p:cNvPr id="5" name="Footer Placeholder 4"/>
          <p:cNvSpPr>
            <a:spLocks noGrp="1"/>
          </p:cNvSpPr>
          <p:nvPr>
            <p:ph type="ftr" sz="quarter" idx="11"/>
          </p:nvPr>
        </p:nvSpPr>
        <p:spPr/>
        <p:txBody>
          <a:bodyPr/>
          <a:lstStyle/>
          <a:p>
            <a:r>
              <a:rPr lang="en-US" smtClean="0"/>
              <a:t>Created by S. Johnson - www.touchdevelop.weebly.com</a:t>
            </a:r>
            <a:endParaRPr lang="en-US"/>
          </a:p>
        </p:txBody>
      </p:sp>
      <p:sp>
        <p:nvSpPr>
          <p:cNvPr id="6" name="Slide Number Placeholder 5"/>
          <p:cNvSpPr>
            <a:spLocks noGrp="1"/>
          </p:cNvSpPr>
          <p:nvPr>
            <p:ph type="sldNum" sz="quarter" idx="12"/>
          </p:nvPr>
        </p:nvSpPr>
        <p:spPr>
          <a:xfrm>
            <a:off x="4267200" y="6356350"/>
            <a:ext cx="609600" cy="365125"/>
          </a:xfrm>
          <a:prstGeom prst="rect">
            <a:avLst/>
          </a:prstGeo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en-GB"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A0492C52-F72B-604C-844A-0FBF93DEF2C6}" type="datetime1">
              <a:rPr lang="en-GB" smtClean="0"/>
              <a:pPr/>
              <a:t>01/09/2013</a:t>
            </a:fld>
            <a:endParaRPr lang="en-US"/>
          </a:p>
        </p:txBody>
      </p:sp>
      <p:sp>
        <p:nvSpPr>
          <p:cNvPr id="6" name="Footer Placeholder 5"/>
          <p:cNvSpPr>
            <a:spLocks noGrp="1"/>
          </p:cNvSpPr>
          <p:nvPr>
            <p:ph type="ftr" sz="quarter" idx="11"/>
          </p:nvPr>
        </p:nvSpPr>
        <p:spPr/>
        <p:txBody>
          <a:bodyPr/>
          <a:lstStyle/>
          <a:p>
            <a:r>
              <a:rPr lang="en-US" smtClean="0"/>
              <a:t>Created by S. Johnson - www.touchdevelop.weebly.com</a:t>
            </a:r>
            <a:endParaRPr lang="en-US"/>
          </a:p>
        </p:txBody>
      </p:sp>
      <p:sp>
        <p:nvSpPr>
          <p:cNvPr id="7" name="Slide Number Placeholder 6"/>
          <p:cNvSpPr>
            <a:spLocks noGrp="1"/>
          </p:cNvSpPr>
          <p:nvPr>
            <p:ph type="sldNum" sz="quarter" idx="12"/>
          </p:nvPr>
        </p:nvSpPr>
        <p:spPr>
          <a:xfrm>
            <a:off x="8321040" y="363071"/>
            <a:ext cx="609600" cy="365125"/>
          </a:xfrm>
          <a:prstGeom prst="rect">
            <a:avLst/>
          </a:prstGeom>
        </p:spPr>
        <p:txBody>
          <a:bodyPr/>
          <a:lstStyle/>
          <a:p>
            <a:fld id="{D6CC888B-D9F9-4E54-B722-F151A9F45E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B1916528-A847-8F48-9DDB-80516ACF2A2F}" type="datetime1">
              <a:rPr lang="en-GB" smtClean="0"/>
              <a:pPr/>
              <a:t>01/09/2013</a:t>
            </a:fld>
            <a:endParaRPr lang="en-US"/>
          </a:p>
        </p:txBody>
      </p:sp>
      <p:sp>
        <p:nvSpPr>
          <p:cNvPr id="8" name="Footer Placeholder 7"/>
          <p:cNvSpPr>
            <a:spLocks noGrp="1"/>
          </p:cNvSpPr>
          <p:nvPr>
            <p:ph type="ftr" sz="quarter" idx="11"/>
          </p:nvPr>
        </p:nvSpPr>
        <p:spPr/>
        <p:txBody>
          <a:bodyPr/>
          <a:lstStyle/>
          <a:p>
            <a:r>
              <a:rPr lang="en-US" smtClean="0"/>
              <a:t>Created by S. Johnson - www.touchdevelop.weebly.com</a:t>
            </a:r>
            <a:endParaRPr lang="en-US"/>
          </a:p>
        </p:txBody>
      </p:sp>
      <p:sp>
        <p:nvSpPr>
          <p:cNvPr id="9" name="Slide Number Placeholder 8"/>
          <p:cNvSpPr>
            <a:spLocks noGrp="1"/>
          </p:cNvSpPr>
          <p:nvPr>
            <p:ph type="sldNum" sz="quarter" idx="12"/>
          </p:nvPr>
        </p:nvSpPr>
        <p:spPr>
          <a:xfrm>
            <a:off x="8321729" y="365760"/>
            <a:ext cx="609600" cy="365125"/>
          </a:xfrm>
          <a:prstGeom prst="rect">
            <a:avLst/>
          </a:prstGeo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D6CC888B-D9F9-4E54-B722-F151A9F45E95}" type="slidenum">
              <a:rPr lang="en-US" smtClean="0"/>
              <a:pPr/>
              <a:t>‹#›</a:t>
            </a:fld>
            <a:endParaRPr lang="en-US"/>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GB" smtClean="0"/>
              <a:t>Click to edit Master title style</a:t>
            </a:r>
            <a:endParaRPr/>
          </a:p>
        </p:txBody>
      </p:sp>
      <p:sp>
        <p:nvSpPr>
          <p:cNvPr id="3" name="Date Placeholder 2"/>
          <p:cNvSpPr>
            <a:spLocks noGrp="1"/>
          </p:cNvSpPr>
          <p:nvPr>
            <p:ph type="dt" sz="half" idx="10"/>
          </p:nvPr>
        </p:nvSpPr>
        <p:spPr/>
        <p:txBody>
          <a:bodyPr/>
          <a:lstStyle/>
          <a:p>
            <a:fld id="{2445D557-8382-D74C-A118-02F4B1389E97}" type="datetime1">
              <a:rPr lang="en-GB" smtClean="0"/>
              <a:pPr/>
              <a:t>01/09/2013</a:t>
            </a:fld>
            <a:endParaRPr lang="en-US"/>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5" name="Slide Number Placeholder 4"/>
          <p:cNvSpPr>
            <a:spLocks noGrp="1"/>
          </p:cNvSpPr>
          <p:nvPr>
            <p:ph type="sldNum" sz="quarter" idx="12"/>
          </p:nvPr>
        </p:nvSpPr>
        <p:spPr>
          <a:xfrm>
            <a:off x="8321040" y="365760"/>
            <a:ext cx="609600" cy="365125"/>
          </a:xfrm>
          <a:prstGeom prst="rect">
            <a:avLst/>
          </a:prstGeom>
        </p:spPr>
        <p:txBody>
          <a:bodyPr/>
          <a:lstStyle/>
          <a:p>
            <a:fld id="{D6CC888B-D9F9-4E54-B722-F151A9F45E95}" type="slidenum">
              <a:rPr lang="en-US" smtClean="0"/>
              <a:pPr/>
              <a:t>‹#›</a:t>
            </a:fld>
            <a:endParaRPr lang="en-US"/>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AAF38-2D59-9446-8B1B-00845C0ACC90}" type="datetime1">
              <a:rPr lang="en-GB" smtClean="0"/>
              <a:pPr/>
              <a:t>01/09/2013</a:t>
            </a:fld>
            <a:endParaRPr lang="en-US"/>
          </a:p>
        </p:txBody>
      </p:sp>
      <p:sp>
        <p:nvSpPr>
          <p:cNvPr id="3" name="Footer Placeholder 2"/>
          <p:cNvSpPr>
            <a:spLocks noGrp="1"/>
          </p:cNvSpPr>
          <p:nvPr>
            <p:ph type="ftr" sz="quarter" idx="11"/>
          </p:nvPr>
        </p:nvSpPr>
        <p:spPr/>
        <p:txBody>
          <a:bodyPr/>
          <a:lstStyle/>
          <a:p>
            <a:r>
              <a:rPr lang="en-US" smtClean="0"/>
              <a:t>Created by S. Johnson - www.touchdevelop.weebly.com</a:t>
            </a:r>
            <a:endParaRPr lang="en-US"/>
          </a:p>
        </p:txBody>
      </p:sp>
      <p:sp>
        <p:nvSpPr>
          <p:cNvPr id="4" name="Slide Number Placeholder 3"/>
          <p:cNvSpPr>
            <a:spLocks noGrp="1"/>
          </p:cNvSpPr>
          <p:nvPr>
            <p:ph type="sldNum" sz="quarter" idx="12"/>
          </p:nvPr>
        </p:nvSpPr>
        <p:spPr>
          <a:xfrm>
            <a:off x="8321040" y="365760"/>
            <a:ext cx="609600" cy="365125"/>
          </a:xfrm>
          <a:prstGeom prst="rect">
            <a:avLst/>
          </a:prstGeom>
        </p:spPr>
        <p:txBody>
          <a:bodyPr/>
          <a:lstStyle/>
          <a:p>
            <a:fld id="{D6CC888B-D9F9-4E54-B722-F151A9F45E95}" type="slidenum">
              <a:rPr lang="en-US" smtClean="0"/>
              <a:pPr/>
              <a:t>‹#›</a:t>
            </a:fld>
            <a:endParaRPr lang="en-US"/>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en-GB"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FB9EBC9-F57F-B345-81C4-75F9D779D820}" type="datetime1">
              <a:rPr lang="en-GB" smtClean="0"/>
              <a:pPr/>
              <a:t>01/09/2013</a:t>
            </a:fld>
            <a:endParaRPr lang="en-US"/>
          </a:p>
        </p:txBody>
      </p:sp>
      <p:sp>
        <p:nvSpPr>
          <p:cNvPr id="6" name="Footer Placeholder 5"/>
          <p:cNvSpPr>
            <a:spLocks noGrp="1"/>
          </p:cNvSpPr>
          <p:nvPr>
            <p:ph type="ftr" sz="quarter" idx="11"/>
          </p:nvPr>
        </p:nvSpPr>
        <p:spPr/>
        <p:txBody>
          <a:bodyPr/>
          <a:lstStyle/>
          <a:p>
            <a:r>
              <a:rPr lang="en-US" smtClean="0"/>
              <a:t>Created by S. Johnson - www.touchdevelop.weebly.com</a:t>
            </a:r>
            <a:endParaRPr lang="en-US"/>
          </a:p>
        </p:txBody>
      </p:sp>
      <p:sp>
        <p:nvSpPr>
          <p:cNvPr id="7" name="Slide Number Placeholder 6"/>
          <p:cNvSpPr>
            <a:spLocks noGrp="1"/>
          </p:cNvSpPr>
          <p:nvPr>
            <p:ph type="sldNum" sz="quarter" idx="12"/>
          </p:nvPr>
        </p:nvSpPr>
        <p:spPr>
          <a:xfrm>
            <a:off x="1752600" y="2877671"/>
            <a:ext cx="609600" cy="365125"/>
          </a:xfrm>
          <a:prstGeom prst="rect">
            <a:avLst/>
          </a:prstGeom>
        </p:spPr>
        <p:txBody>
          <a:bodyPr/>
          <a:lstStyle/>
          <a:p>
            <a:fld id="{D6CC888B-D9F9-4E54-B722-F151A9F45E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747DCA7F-5CB4-6448-AB9F-5D13ED7A6343}" type="datetime1">
              <a:rPr lang="en-GB" smtClean="0"/>
              <a:pPr/>
              <a:t>01/09/2013</a:t>
            </a:fld>
            <a:endParaRPr lang="en-US"/>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r>
              <a:rPr lang="en-US" smtClean="0"/>
              <a:t>Created by S. Johnson - www.touchdevelop.weebly.com</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36.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35.png"/><Relationship Id="rId4" Type="http://schemas.openxmlformats.org/officeDocument/2006/relationships/image" Target="../media/image3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touchdevelop.com/" TargetMode="External"/><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1.png"/><Relationship Id="rId1" Type="http://schemas.openxmlformats.org/officeDocument/2006/relationships/slideLayout" Target="../slideLayouts/slideLayout2.xml"/><Relationship Id="rId5" Type="http://schemas.openxmlformats.org/officeDocument/2006/relationships/image" Target="../media/image42.png"/><Relationship Id="rId4" Type="http://schemas.openxmlformats.org/officeDocument/2006/relationships/image" Target="../media/image30.png"/></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44.pn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46.png"/></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7.png"/><Relationship Id="rId1" Type="http://schemas.openxmlformats.org/officeDocument/2006/relationships/slideLayout" Target="../slideLayouts/slideLayout2.xml"/><Relationship Id="rId4" Type="http://schemas.openxmlformats.org/officeDocument/2006/relationships/image" Target="../media/image48.png"/></Relationships>
</file>

<file path=ppt/slides/_rels/slide28.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50.png"/><Relationship Id="rId1" Type="http://schemas.openxmlformats.org/officeDocument/2006/relationships/slideLayout" Target="../slideLayouts/slideLayout2.xml"/><Relationship Id="rId4" Type="http://schemas.openxmlformats.org/officeDocument/2006/relationships/image" Target="../media/image5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52.png"/></Relationships>
</file>

<file path=ppt/slides/_rels/slide31.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32.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2.xml"/><Relationship Id="rId4" Type="http://schemas.openxmlformats.org/officeDocument/2006/relationships/image" Target="../media/image55.png"/></Relationships>
</file>

<file path=ppt/slides/_rels/slide33.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touchdevelop.com/"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a:t>
            </a:r>
            <a:r>
              <a:rPr lang="en-US" dirty="0" err="1" smtClean="0"/>
              <a:t>TouchDevelop</a:t>
            </a:r>
            <a:endParaRPr lang="en-US" dirty="0"/>
          </a:p>
        </p:txBody>
      </p:sp>
      <p:sp>
        <p:nvSpPr>
          <p:cNvPr id="3" name="Subtitle 2"/>
          <p:cNvSpPr>
            <a:spLocks noGrp="1"/>
          </p:cNvSpPr>
          <p:nvPr>
            <p:ph type="subTitle" idx="1"/>
          </p:nvPr>
        </p:nvSpPr>
        <p:spPr/>
        <p:txBody>
          <a:bodyPr>
            <a:normAutofit/>
          </a:bodyPr>
          <a:lstStyle/>
          <a:p>
            <a:r>
              <a:rPr lang="en-US" sz="1800" dirty="0" smtClean="0"/>
              <a:t>Lesson 2 – My First Script</a:t>
            </a:r>
            <a:endParaRPr lang="en-US" sz="1800"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Tree>
    <p:extLst>
      <p:ext uri="{BB962C8B-B14F-4D97-AF65-F5344CB8AC3E}">
        <p14:creationId xmlns="" xmlns:p14="http://schemas.microsoft.com/office/powerpoint/2010/main" val="42323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Input </a:t>
            </a:r>
            <a:r>
              <a:rPr lang="en-US" sz="1800" dirty="0"/>
              <a:t>c</a:t>
            </a:r>
            <a:r>
              <a:rPr lang="en-US" sz="1800" dirty="0" smtClean="0"/>
              <a:t>ontinued 1…</a:t>
            </a:r>
            <a:endParaRPr lang="en-US" sz="1800" dirty="0"/>
          </a:p>
        </p:txBody>
      </p:sp>
      <p:sp>
        <p:nvSpPr>
          <p:cNvPr id="3" name="Content Placeholder 2"/>
          <p:cNvSpPr>
            <a:spLocks noGrp="1"/>
          </p:cNvSpPr>
          <p:nvPr>
            <p:ph idx="1"/>
          </p:nvPr>
        </p:nvSpPr>
        <p:spPr>
          <a:xfrm>
            <a:off x="3429000" y="1773055"/>
            <a:ext cx="5397404" cy="4812507"/>
          </a:xfrm>
        </p:spPr>
        <p:txBody>
          <a:bodyPr/>
          <a:lstStyle/>
          <a:p>
            <a:pPr marL="0" indent="0">
              <a:buNone/>
            </a:pPr>
            <a:r>
              <a:rPr lang="en-US" dirty="0" smtClean="0"/>
              <a:t>Now let's add an input box to allow the user to enter their name!</a:t>
            </a:r>
          </a:p>
          <a:p>
            <a:pPr marL="0" indent="0">
              <a:buNone/>
            </a:pPr>
            <a:r>
              <a:rPr lang="en-US" dirty="0" smtClean="0"/>
              <a:t>First we need to create a variable to store the name that the user enters. A variable is like a box which can be used to store information.</a:t>
            </a:r>
          </a:p>
          <a:p>
            <a:pPr marL="0" indent="0">
              <a:buNone/>
            </a:pPr>
            <a:r>
              <a:rPr lang="en-US" dirty="0" smtClean="0"/>
              <a:t>In </a:t>
            </a:r>
            <a:r>
              <a:rPr lang="en-US" dirty="0" err="1" smtClean="0"/>
              <a:t>TouchDevelop</a:t>
            </a:r>
            <a:r>
              <a:rPr lang="en-US" dirty="0" smtClean="0"/>
              <a:t>, a variable is assigned using the </a:t>
            </a:r>
            <a:r>
              <a:rPr lang="en-US" b="1" dirty="0" err="1" smtClean="0"/>
              <a:t>var</a:t>
            </a:r>
            <a:r>
              <a:rPr lang="en-US" dirty="0" smtClean="0"/>
              <a:t> command.</a:t>
            </a:r>
          </a:p>
          <a:p>
            <a:r>
              <a:rPr lang="en-US" dirty="0"/>
              <a:t>Tap on</a:t>
            </a:r>
            <a:r>
              <a:rPr lang="en-US" b="1" dirty="0"/>
              <a:t> </a:t>
            </a:r>
            <a:r>
              <a:rPr lang="en-US" b="1" dirty="0" err="1" smtClean="0"/>
              <a:t>var</a:t>
            </a:r>
            <a:r>
              <a:rPr lang="en-US" dirty="0" smtClean="0"/>
              <a:t> </a:t>
            </a:r>
            <a:r>
              <a:rPr lang="en-US" dirty="0"/>
              <a:t>in the blue section of the lower right keyboard.</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grpSp>
        <p:nvGrpSpPr>
          <p:cNvPr id="14" name="Group 13"/>
          <p:cNvGrpSpPr/>
          <p:nvPr/>
        </p:nvGrpSpPr>
        <p:grpSpPr>
          <a:xfrm>
            <a:off x="802957" y="2101108"/>
            <a:ext cx="1312624" cy="1865909"/>
            <a:chOff x="802957" y="2101108"/>
            <a:chExt cx="1312624" cy="1865909"/>
          </a:xfrm>
        </p:grpSpPr>
        <p:sp>
          <p:nvSpPr>
            <p:cNvPr id="6" name="Cube 5"/>
            <p:cNvSpPr/>
            <p:nvPr/>
          </p:nvSpPr>
          <p:spPr>
            <a:xfrm>
              <a:off x="865669" y="2781314"/>
              <a:ext cx="1249912" cy="1185703"/>
            </a:xfrm>
            <a:prstGeom prst="cub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150976" y="2101108"/>
              <a:ext cx="964605" cy="6802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arallelogram 8"/>
            <p:cNvSpPr/>
            <p:nvPr/>
          </p:nvSpPr>
          <p:spPr>
            <a:xfrm>
              <a:off x="963134" y="2836958"/>
              <a:ext cx="1056030" cy="203243"/>
            </a:xfrm>
            <a:prstGeom prst="parallelogram">
              <a:avLst>
                <a:gd name="adj" fmla="val 103706"/>
              </a:avLst>
            </a:prstGeom>
            <a:solidFill>
              <a:schemeClr val="tx2">
                <a:lumMod val="90000"/>
                <a:lumOff val="10000"/>
                <a:alpha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802957" y="3328240"/>
              <a:ext cx="1064602" cy="369332"/>
            </a:xfrm>
            <a:prstGeom prst="rect">
              <a:avLst/>
            </a:prstGeom>
            <a:noFill/>
          </p:spPr>
          <p:txBody>
            <a:bodyPr wrap="none" rtlCol="0">
              <a:spAutoFit/>
            </a:bodyPr>
            <a:lstStyle/>
            <a:p>
              <a:r>
                <a:rPr lang="en-US" dirty="0" smtClean="0">
                  <a:solidFill>
                    <a:schemeClr val="bg1"/>
                  </a:solidFill>
                </a:rPr>
                <a:t>Variable</a:t>
              </a:r>
              <a:endParaRPr lang="en-US" dirty="0">
                <a:solidFill>
                  <a:schemeClr val="bg1"/>
                </a:solidFill>
              </a:endParaRPr>
            </a:p>
          </p:txBody>
        </p:sp>
      </p:grpSp>
      <p:sp>
        <p:nvSpPr>
          <p:cNvPr id="12" name="Notched Right Arrow 11"/>
          <p:cNvSpPr/>
          <p:nvPr/>
        </p:nvSpPr>
        <p:spPr>
          <a:xfrm rot="5400000">
            <a:off x="1019291" y="2211615"/>
            <a:ext cx="987693" cy="451153"/>
          </a:xfrm>
          <a:prstGeom prst="notched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 name="TextBox 12"/>
          <p:cNvSpPr txBox="1"/>
          <p:nvPr/>
        </p:nvSpPr>
        <p:spPr>
          <a:xfrm>
            <a:off x="849991" y="1415968"/>
            <a:ext cx="1423271" cy="370577"/>
          </a:xfrm>
          <a:prstGeom prst="rect">
            <a:avLst/>
          </a:prstGeom>
          <a:effectLst>
            <a:innerShdw blurRad="63500" dist="50800" dir="13500000">
              <a:prstClr val="black">
                <a:alpha val="50000"/>
              </a:prstClr>
            </a:inn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Name</a:t>
            </a:r>
            <a:endParaRPr lang="en-US" dirty="0"/>
          </a:p>
        </p:txBody>
      </p:sp>
      <p:pic>
        <p:nvPicPr>
          <p:cNvPr id="17" name="Picture 16"/>
          <p:cNvPicPr>
            <a:picLocks noChangeAspect="1"/>
          </p:cNvPicPr>
          <p:nvPr/>
        </p:nvPicPr>
        <p:blipFill rotWithShape="1">
          <a:blip r:embed="rId2" cstate="print"/>
          <a:srcRect r="29231"/>
          <a:stretch/>
        </p:blipFill>
        <p:spPr>
          <a:xfrm>
            <a:off x="3645308" y="5430402"/>
            <a:ext cx="5024438" cy="739125"/>
          </a:xfrm>
          <a:prstGeom prst="rect">
            <a:avLst/>
          </a:prstGeom>
        </p:spPr>
      </p:pic>
      <p:cxnSp>
        <p:nvCxnSpPr>
          <p:cNvPr id="18" name="Straight Arrow Connector 17"/>
          <p:cNvCxnSpPr/>
          <p:nvPr/>
        </p:nvCxnSpPr>
        <p:spPr>
          <a:xfrm>
            <a:off x="4146993" y="5110056"/>
            <a:ext cx="0" cy="4547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785042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Input </a:t>
            </a:r>
            <a:r>
              <a:rPr lang="en-US" sz="1800" dirty="0"/>
              <a:t>c</a:t>
            </a:r>
            <a:r>
              <a:rPr lang="en-US" sz="1800" dirty="0" smtClean="0"/>
              <a:t>ontinued 2…</a:t>
            </a:r>
            <a:endParaRPr lang="en-US" sz="1800" dirty="0"/>
          </a:p>
        </p:txBody>
      </p:sp>
      <p:sp>
        <p:nvSpPr>
          <p:cNvPr id="3" name="Content Placeholder 2"/>
          <p:cNvSpPr>
            <a:spLocks noGrp="1"/>
          </p:cNvSpPr>
          <p:nvPr>
            <p:ph idx="1"/>
          </p:nvPr>
        </p:nvSpPr>
        <p:spPr>
          <a:xfrm>
            <a:off x="3428999" y="1773055"/>
            <a:ext cx="5507271" cy="4812507"/>
          </a:xfrm>
        </p:spPr>
        <p:txBody>
          <a:bodyPr/>
          <a:lstStyle/>
          <a:p>
            <a:pPr marL="0" indent="0">
              <a:buNone/>
            </a:pPr>
            <a:r>
              <a:rPr lang="en-US" dirty="0" smtClean="0"/>
              <a:t>By default, </a:t>
            </a:r>
            <a:r>
              <a:rPr lang="en-US" dirty="0" err="1" smtClean="0"/>
              <a:t>TouchDevelop</a:t>
            </a:r>
            <a:r>
              <a:rPr lang="en-US" dirty="0" smtClean="0"/>
              <a:t> will automatically assign a name for each new variable (</a:t>
            </a:r>
            <a:r>
              <a:rPr lang="en-US" dirty="0"/>
              <a:t>s</a:t>
            </a:r>
            <a:r>
              <a:rPr lang="en-US" dirty="0" smtClean="0"/>
              <a:t>ee below). </a:t>
            </a:r>
          </a:p>
          <a:p>
            <a:pPr marL="0" indent="0">
              <a:buNone/>
            </a:pPr>
            <a:endParaRPr lang="en-US" dirty="0"/>
          </a:p>
          <a:p>
            <a:pPr marL="0" indent="0">
              <a:buNone/>
            </a:pPr>
            <a:r>
              <a:rPr lang="en-US" dirty="0" smtClean="0"/>
              <a:t>Let's give the variable a more meaningful name.</a:t>
            </a:r>
          </a:p>
          <a:p>
            <a:r>
              <a:rPr lang="en-US" dirty="0" smtClean="0"/>
              <a:t>Tap on x and type in </a:t>
            </a:r>
            <a:r>
              <a:rPr lang="en-US" b="1" dirty="0" smtClean="0"/>
              <a:t>username</a:t>
            </a:r>
            <a:r>
              <a:rPr lang="en-US" dirty="0" smtClean="0"/>
              <a:t>.</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pic>
        <p:nvPicPr>
          <p:cNvPr id="5" name="Picture 4"/>
          <p:cNvPicPr>
            <a:picLocks noChangeAspect="1"/>
          </p:cNvPicPr>
          <p:nvPr/>
        </p:nvPicPr>
        <p:blipFill>
          <a:blip r:embed="rId2" cstate="print"/>
          <a:stretch>
            <a:fillRect/>
          </a:stretch>
        </p:blipFill>
        <p:spPr>
          <a:xfrm>
            <a:off x="3814402" y="2559238"/>
            <a:ext cx="1878760" cy="377851"/>
          </a:xfrm>
          <a:prstGeom prst="rect">
            <a:avLst/>
          </a:prstGeom>
        </p:spPr>
      </p:pic>
      <p:pic>
        <p:nvPicPr>
          <p:cNvPr id="8" name="Picture 7"/>
          <p:cNvPicPr>
            <a:picLocks noChangeAspect="1"/>
          </p:cNvPicPr>
          <p:nvPr/>
        </p:nvPicPr>
        <p:blipFill>
          <a:blip r:embed="rId3" cstate="print"/>
          <a:stretch>
            <a:fillRect/>
          </a:stretch>
        </p:blipFill>
        <p:spPr>
          <a:xfrm>
            <a:off x="3814402" y="4201732"/>
            <a:ext cx="3001818" cy="398843"/>
          </a:xfrm>
          <a:prstGeom prst="rect">
            <a:avLst/>
          </a:prstGeom>
        </p:spPr>
      </p:pic>
    </p:spTree>
    <p:extLst>
      <p:ext uri="{BB962C8B-B14F-4D97-AF65-F5344CB8AC3E}">
        <p14:creationId xmlns="" xmlns:p14="http://schemas.microsoft.com/office/powerpoint/2010/main" val="465774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Input </a:t>
            </a:r>
            <a:r>
              <a:rPr lang="en-US" sz="1800" dirty="0"/>
              <a:t>c</a:t>
            </a:r>
            <a:r>
              <a:rPr lang="en-US" sz="1800" dirty="0" smtClean="0"/>
              <a:t>ontinued 3…</a:t>
            </a:r>
            <a:endParaRPr lang="en-US" sz="1800" dirty="0"/>
          </a:p>
        </p:txBody>
      </p:sp>
      <p:sp>
        <p:nvSpPr>
          <p:cNvPr id="3" name="Content Placeholder 2"/>
          <p:cNvSpPr>
            <a:spLocks noGrp="1"/>
          </p:cNvSpPr>
          <p:nvPr>
            <p:ph idx="1"/>
          </p:nvPr>
        </p:nvSpPr>
        <p:spPr>
          <a:xfrm>
            <a:off x="3429000" y="1773055"/>
            <a:ext cx="5397404" cy="4812507"/>
          </a:xfrm>
        </p:spPr>
        <p:txBody>
          <a:bodyPr/>
          <a:lstStyle/>
          <a:p>
            <a:pPr marL="0" indent="0">
              <a:buNone/>
            </a:pPr>
            <a:r>
              <a:rPr lang="en-US" dirty="0" smtClean="0"/>
              <a:t>Now we need to create an input box for the user to enter their name.</a:t>
            </a:r>
          </a:p>
          <a:p>
            <a:r>
              <a:rPr lang="en-US" dirty="0" smtClean="0"/>
              <a:t>Tap on </a:t>
            </a:r>
            <a:r>
              <a:rPr lang="en-US" b="1" dirty="0" smtClean="0"/>
              <a:t>wall</a:t>
            </a:r>
            <a:r>
              <a:rPr lang="en-US" dirty="0" smtClean="0"/>
              <a:t> in the lower </a:t>
            </a:r>
            <a:br>
              <a:rPr lang="en-US" dirty="0" smtClean="0"/>
            </a:br>
            <a:r>
              <a:rPr lang="en-US" dirty="0" smtClean="0"/>
              <a:t>right keyboard.</a:t>
            </a:r>
          </a:p>
          <a:p>
            <a:r>
              <a:rPr lang="en-US" dirty="0" smtClean="0"/>
              <a:t>Tap on </a:t>
            </a:r>
            <a:r>
              <a:rPr lang="en-US" b="1" dirty="0" smtClean="0"/>
              <a:t>ask string</a:t>
            </a:r>
            <a:r>
              <a:rPr lang="en-US" dirty="0" smtClean="0"/>
              <a:t>.</a:t>
            </a:r>
          </a:p>
          <a:p>
            <a:r>
              <a:rPr lang="en-US" dirty="0"/>
              <a:t>If you can’t see the </a:t>
            </a:r>
            <a:r>
              <a:rPr lang="en-US" dirty="0" smtClean="0"/>
              <a:t>ask string </a:t>
            </a:r>
            <a:r>
              <a:rPr lang="en-US" dirty="0"/>
              <a:t>button, click on the              </a:t>
            </a:r>
            <a:r>
              <a:rPr lang="en-US" dirty="0" smtClean="0"/>
              <a:t>  blue arrow button </a:t>
            </a:r>
            <a:r>
              <a:rPr lang="en-US" dirty="0"/>
              <a:t>to cycle through </a:t>
            </a:r>
            <a:r>
              <a:rPr lang="en-US" dirty="0" smtClean="0"/>
              <a:t/>
            </a:r>
            <a:br>
              <a:rPr lang="en-US" dirty="0" smtClean="0"/>
            </a:br>
            <a:r>
              <a:rPr lang="en-US" dirty="0" smtClean="0"/>
              <a:t>all the</a:t>
            </a:r>
            <a:r>
              <a:rPr lang="en-US" dirty="0"/>
              <a:t> </a:t>
            </a:r>
            <a:r>
              <a:rPr lang="en-US" dirty="0" smtClean="0"/>
              <a:t>available </a:t>
            </a:r>
            <a:r>
              <a:rPr lang="en-US" dirty="0"/>
              <a:t>options</a:t>
            </a:r>
            <a:r>
              <a:rPr lang="en-US" dirty="0" smtClean="0"/>
              <a:t>.</a:t>
            </a:r>
          </a:p>
          <a:p>
            <a:pPr marL="0" indent="0">
              <a:buNone/>
            </a:pPr>
            <a:r>
              <a:rPr lang="en-US" dirty="0" smtClean="0"/>
              <a:t>Your code should look like this:</a:t>
            </a:r>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pic>
        <p:nvPicPr>
          <p:cNvPr id="6" name="Picture 5"/>
          <p:cNvPicPr>
            <a:picLocks noChangeAspect="1"/>
          </p:cNvPicPr>
          <p:nvPr/>
        </p:nvPicPr>
        <p:blipFill>
          <a:blip r:embed="rId2" cstate="print"/>
          <a:stretch>
            <a:fillRect/>
          </a:stretch>
        </p:blipFill>
        <p:spPr>
          <a:xfrm>
            <a:off x="6525841" y="2628120"/>
            <a:ext cx="1206500" cy="571500"/>
          </a:xfrm>
          <a:prstGeom prst="rect">
            <a:avLst/>
          </a:prstGeom>
        </p:spPr>
      </p:pic>
      <p:pic>
        <p:nvPicPr>
          <p:cNvPr id="7" name="Picture 6"/>
          <p:cNvPicPr>
            <a:picLocks noChangeAspect="1"/>
          </p:cNvPicPr>
          <p:nvPr/>
        </p:nvPicPr>
        <p:blipFill>
          <a:blip r:embed="rId3" cstate="print"/>
          <a:stretch>
            <a:fillRect/>
          </a:stretch>
        </p:blipFill>
        <p:spPr>
          <a:xfrm>
            <a:off x="5872579" y="3313139"/>
            <a:ext cx="1181100" cy="482600"/>
          </a:xfrm>
          <a:prstGeom prst="rect">
            <a:avLst/>
          </a:prstGeom>
        </p:spPr>
      </p:pic>
      <p:pic>
        <p:nvPicPr>
          <p:cNvPr id="10" name="Picture 9"/>
          <p:cNvPicPr>
            <a:picLocks noChangeAspect="1"/>
          </p:cNvPicPr>
          <p:nvPr/>
        </p:nvPicPr>
        <p:blipFill>
          <a:blip r:embed="rId4" cstate="print"/>
          <a:stretch>
            <a:fillRect/>
          </a:stretch>
        </p:blipFill>
        <p:spPr>
          <a:xfrm>
            <a:off x="7420853" y="4200611"/>
            <a:ext cx="927100" cy="584200"/>
          </a:xfrm>
          <a:prstGeom prst="rect">
            <a:avLst/>
          </a:prstGeom>
        </p:spPr>
      </p:pic>
      <p:pic>
        <p:nvPicPr>
          <p:cNvPr id="9" name="Picture 8"/>
          <p:cNvPicPr>
            <a:picLocks noChangeAspect="1"/>
          </p:cNvPicPr>
          <p:nvPr/>
        </p:nvPicPr>
        <p:blipFill>
          <a:blip r:embed="rId5" cstate="print"/>
          <a:stretch>
            <a:fillRect/>
          </a:stretch>
        </p:blipFill>
        <p:spPr>
          <a:xfrm>
            <a:off x="3618665" y="5461858"/>
            <a:ext cx="5066641" cy="553418"/>
          </a:xfrm>
          <a:prstGeom prst="rect">
            <a:avLst/>
          </a:prstGeom>
        </p:spPr>
      </p:pic>
    </p:spTree>
    <p:extLst>
      <p:ext uri="{BB962C8B-B14F-4D97-AF65-F5344CB8AC3E}">
        <p14:creationId xmlns="" xmlns:p14="http://schemas.microsoft.com/office/powerpoint/2010/main" val="2715194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Input </a:t>
            </a:r>
            <a:r>
              <a:rPr lang="en-US" sz="1800" dirty="0"/>
              <a:t>c</a:t>
            </a:r>
            <a:r>
              <a:rPr lang="en-US" sz="1800" dirty="0" smtClean="0"/>
              <a:t>ontinued 4…</a:t>
            </a:r>
            <a:endParaRPr lang="en-US" sz="1800" dirty="0"/>
          </a:p>
        </p:txBody>
      </p:sp>
      <p:sp>
        <p:nvSpPr>
          <p:cNvPr id="3" name="Content Placeholder 2"/>
          <p:cNvSpPr>
            <a:spLocks noGrp="1"/>
          </p:cNvSpPr>
          <p:nvPr>
            <p:ph idx="1"/>
          </p:nvPr>
        </p:nvSpPr>
        <p:spPr>
          <a:xfrm>
            <a:off x="3429000" y="1773055"/>
            <a:ext cx="5397404" cy="4812507"/>
          </a:xfrm>
        </p:spPr>
        <p:txBody>
          <a:bodyPr/>
          <a:lstStyle/>
          <a:p>
            <a:pPr marL="0" indent="0">
              <a:buNone/>
            </a:pPr>
            <a:r>
              <a:rPr lang="en-US" dirty="0" smtClean="0"/>
              <a:t>Finally, we need to give the user an instruction e.g. </a:t>
            </a:r>
            <a:r>
              <a:rPr lang="en-US" i="1" dirty="0" smtClean="0"/>
              <a:t>“What is your name?” </a:t>
            </a:r>
            <a:r>
              <a:rPr lang="en-US" dirty="0" smtClean="0"/>
              <a:t>or </a:t>
            </a:r>
            <a:r>
              <a:rPr lang="en-US" i="1" dirty="0" smtClean="0"/>
              <a:t>“Please enter your name in the box?”</a:t>
            </a:r>
            <a:r>
              <a:rPr lang="en-US" dirty="0" smtClean="0"/>
              <a:t> etc.</a:t>
            </a:r>
          </a:p>
          <a:p>
            <a:r>
              <a:rPr lang="en-US" dirty="0" smtClean="0"/>
              <a:t>Tap </a:t>
            </a:r>
            <a:r>
              <a:rPr lang="en-US" b="1" dirty="0" smtClean="0"/>
              <a:t>edit</a:t>
            </a:r>
            <a:r>
              <a:rPr lang="en-US" dirty="0" smtClean="0"/>
              <a:t> on the lower right keyboard.</a:t>
            </a:r>
            <a:endParaRPr lang="en-US" dirty="0"/>
          </a:p>
          <a:p>
            <a:r>
              <a:rPr lang="en-US" dirty="0" smtClean="0"/>
              <a:t>Type in an instruction for the user e.g. </a:t>
            </a:r>
            <a:r>
              <a:rPr lang="en-US" b="1" dirty="0" smtClean="0"/>
              <a:t>What is your name?.</a:t>
            </a:r>
          </a:p>
          <a:p>
            <a:endParaRPr lang="en-US" b="1" dirty="0"/>
          </a:p>
          <a:p>
            <a:pPr marL="0" indent="0">
              <a:buNone/>
            </a:pPr>
            <a:r>
              <a:rPr lang="en-US" b="1" dirty="0"/>
              <a:t/>
            </a:r>
            <a:br>
              <a:rPr lang="en-US" b="1" dirty="0"/>
            </a:br>
            <a:endParaRPr lang="en-US" dirty="0" smtClean="0"/>
          </a:p>
          <a:p>
            <a:pPr marL="0" indent="0">
              <a:buNone/>
            </a:pPr>
            <a:r>
              <a:rPr lang="en-US" dirty="0" smtClean="0"/>
              <a:t>Your code should now look like this:</a:t>
            </a:r>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pic>
        <p:nvPicPr>
          <p:cNvPr id="15" name="Picture 14"/>
          <p:cNvPicPr>
            <a:picLocks noChangeAspect="1"/>
          </p:cNvPicPr>
          <p:nvPr/>
        </p:nvPicPr>
        <p:blipFill>
          <a:blip r:embed="rId2" cstate="print"/>
          <a:stretch>
            <a:fillRect/>
          </a:stretch>
        </p:blipFill>
        <p:spPr>
          <a:xfrm>
            <a:off x="3521413" y="5886128"/>
            <a:ext cx="5352025" cy="615874"/>
          </a:xfrm>
          <a:prstGeom prst="rect">
            <a:avLst/>
          </a:prstGeom>
        </p:spPr>
      </p:pic>
      <p:pic>
        <p:nvPicPr>
          <p:cNvPr id="5" name="Picture 4"/>
          <p:cNvPicPr>
            <a:picLocks noChangeAspect="1"/>
          </p:cNvPicPr>
          <p:nvPr/>
        </p:nvPicPr>
        <p:blipFill>
          <a:blip r:embed="rId3" cstate="print"/>
          <a:stretch>
            <a:fillRect/>
          </a:stretch>
        </p:blipFill>
        <p:spPr>
          <a:xfrm>
            <a:off x="7761288" y="2757602"/>
            <a:ext cx="1231900" cy="546100"/>
          </a:xfrm>
          <a:prstGeom prst="rect">
            <a:avLst/>
          </a:prstGeom>
        </p:spPr>
      </p:pic>
      <p:pic>
        <p:nvPicPr>
          <p:cNvPr id="8" name="Picture 7"/>
          <p:cNvPicPr>
            <a:picLocks noChangeAspect="1"/>
          </p:cNvPicPr>
          <p:nvPr/>
        </p:nvPicPr>
        <p:blipFill>
          <a:blip r:embed="rId4" cstate="print"/>
          <a:stretch>
            <a:fillRect/>
          </a:stretch>
        </p:blipFill>
        <p:spPr>
          <a:xfrm>
            <a:off x="4019356" y="4155860"/>
            <a:ext cx="3958622" cy="1127655"/>
          </a:xfrm>
          <a:prstGeom prst="rect">
            <a:avLst/>
          </a:prstGeom>
        </p:spPr>
      </p:pic>
    </p:spTree>
    <p:extLst>
      <p:ext uri="{BB962C8B-B14F-4D97-AF65-F5344CB8AC3E}">
        <p14:creationId xmlns="" xmlns:p14="http://schemas.microsoft.com/office/powerpoint/2010/main" val="2554189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reply</a:t>
            </a:r>
            <a:endParaRPr lang="en-US" sz="1800" dirty="0"/>
          </a:p>
        </p:txBody>
      </p:sp>
      <p:sp>
        <p:nvSpPr>
          <p:cNvPr id="3" name="Content Placeholder 2"/>
          <p:cNvSpPr>
            <a:spLocks noGrp="1"/>
          </p:cNvSpPr>
          <p:nvPr>
            <p:ph idx="1"/>
          </p:nvPr>
        </p:nvSpPr>
        <p:spPr>
          <a:xfrm>
            <a:off x="3428999" y="1773055"/>
            <a:ext cx="5507271" cy="4812507"/>
          </a:xfrm>
        </p:spPr>
        <p:txBody>
          <a:bodyPr/>
          <a:lstStyle/>
          <a:p>
            <a:pPr marL="0" indent="0">
              <a:buNone/>
            </a:pPr>
            <a:r>
              <a:rPr lang="en-US" dirty="0"/>
              <a:t>Now </a:t>
            </a:r>
            <a:r>
              <a:rPr lang="en-US" dirty="0" smtClean="0"/>
              <a:t>let's </a:t>
            </a:r>
            <a:r>
              <a:rPr lang="en-US" dirty="0"/>
              <a:t>program the computer to reply with a </a:t>
            </a:r>
            <a:r>
              <a:rPr lang="en-US" dirty="0" err="1"/>
              <a:t>personalised</a:t>
            </a:r>
            <a:r>
              <a:rPr lang="en-US" dirty="0"/>
              <a:t> </a:t>
            </a:r>
            <a:r>
              <a:rPr lang="en-US" dirty="0" smtClean="0"/>
              <a:t>greeting. </a:t>
            </a:r>
          </a:p>
          <a:p>
            <a:pPr marL="0" indent="0">
              <a:buNone/>
            </a:pPr>
            <a:r>
              <a:rPr lang="en-US" dirty="0" smtClean="0"/>
              <a:t>First we need to create a variable to store the </a:t>
            </a:r>
            <a:r>
              <a:rPr lang="en-US" dirty="0" err="1" smtClean="0"/>
              <a:t>personalised</a:t>
            </a:r>
            <a:r>
              <a:rPr lang="en-US" dirty="0" smtClean="0"/>
              <a:t> greeting.</a:t>
            </a:r>
          </a:p>
          <a:p>
            <a:r>
              <a:rPr lang="en-US" dirty="0" smtClean="0"/>
              <a:t>Add a new line.</a:t>
            </a:r>
            <a:endParaRPr lang="en-US" dirty="0"/>
          </a:p>
          <a:p>
            <a:r>
              <a:rPr lang="en-US" dirty="0"/>
              <a:t>Tap on</a:t>
            </a:r>
            <a:r>
              <a:rPr lang="en-US" b="1" dirty="0"/>
              <a:t> </a:t>
            </a:r>
            <a:r>
              <a:rPr lang="en-US" b="1" dirty="0" err="1"/>
              <a:t>var</a:t>
            </a:r>
            <a:r>
              <a:rPr lang="en-US" dirty="0"/>
              <a:t> in the blue section of </a:t>
            </a:r>
            <a:r>
              <a:rPr lang="en-US" dirty="0" smtClean="0"/>
              <a:t/>
            </a:r>
            <a:br>
              <a:rPr lang="en-US" dirty="0" smtClean="0"/>
            </a:br>
            <a:r>
              <a:rPr lang="en-US" dirty="0" smtClean="0"/>
              <a:t>the </a:t>
            </a:r>
            <a:r>
              <a:rPr lang="en-US" dirty="0"/>
              <a:t>lower right keyboard.</a:t>
            </a:r>
          </a:p>
          <a:p>
            <a:r>
              <a:rPr lang="en-US" dirty="0" smtClean="0"/>
              <a:t>Rename the variable to </a:t>
            </a:r>
            <a:r>
              <a:rPr lang="en-US" b="1" dirty="0" smtClean="0"/>
              <a:t>greeting</a:t>
            </a:r>
            <a:r>
              <a:rPr lang="en-US" dirty="0" smtClean="0"/>
              <a:t>.</a:t>
            </a:r>
          </a:p>
          <a:p>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pic>
        <p:nvPicPr>
          <p:cNvPr id="7" name="Picture 6"/>
          <p:cNvPicPr>
            <a:picLocks noChangeAspect="1"/>
          </p:cNvPicPr>
          <p:nvPr/>
        </p:nvPicPr>
        <p:blipFill rotWithShape="1">
          <a:blip r:embed="rId2" cstate="print"/>
          <a:srcRect t="73366" r="85613"/>
          <a:stretch/>
        </p:blipFill>
        <p:spPr>
          <a:xfrm>
            <a:off x="5550638" y="3225327"/>
            <a:ext cx="553127" cy="607289"/>
          </a:xfrm>
          <a:prstGeom prst="rect">
            <a:avLst/>
          </a:prstGeom>
        </p:spPr>
      </p:pic>
      <p:pic>
        <p:nvPicPr>
          <p:cNvPr id="9" name="Picture 8"/>
          <p:cNvPicPr>
            <a:picLocks noChangeAspect="1"/>
          </p:cNvPicPr>
          <p:nvPr/>
        </p:nvPicPr>
        <p:blipFill rotWithShape="1">
          <a:blip r:embed="rId3" cstate="print"/>
          <a:srcRect l="1" r="85211"/>
          <a:stretch/>
        </p:blipFill>
        <p:spPr>
          <a:xfrm>
            <a:off x="7555214" y="3765768"/>
            <a:ext cx="1049921" cy="739125"/>
          </a:xfrm>
          <a:prstGeom prst="rect">
            <a:avLst/>
          </a:prstGeom>
        </p:spPr>
      </p:pic>
      <p:pic>
        <p:nvPicPr>
          <p:cNvPr id="6" name="Picture 5"/>
          <p:cNvPicPr>
            <a:picLocks noChangeAspect="1"/>
          </p:cNvPicPr>
          <p:nvPr/>
        </p:nvPicPr>
        <p:blipFill>
          <a:blip r:embed="rId4" cstate="print"/>
          <a:stretch>
            <a:fillRect/>
          </a:stretch>
        </p:blipFill>
        <p:spPr>
          <a:xfrm>
            <a:off x="4339742" y="5166608"/>
            <a:ext cx="2980826" cy="556281"/>
          </a:xfrm>
          <a:prstGeom prst="rect">
            <a:avLst/>
          </a:prstGeom>
        </p:spPr>
      </p:pic>
    </p:spTree>
    <p:extLst>
      <p:ext uri="{BB962C8B-B14F-4D97-AF65-F5344CB8AC3E}">
        <p14:creationId xmlns="" xmlns:p14="http://schemas.microsoft.com/office/powerpoint/2010/main" val="1921362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reply </a:t>
            </a:r>
            <a:r>
              <a:rPr lang="en-US" sz="1800" dirty="0" smtClean="0"/>
              <a:t>continued 1…</a:t>
            </a:r>
            <a:endParaRPr lang="en-US" sz="1800" dirty="0"/>
          </a:p>
        </p:txBody>
      </p:sp>
      <p:sp>
        <p:nvSpPr>
          <p:cNvPr id="3" name="Content Placeholder 2"/>
          <p:cNvSpPr>
            <a:spLocks noGrp="1"/>
          </p:cNvSpPr>
          <p:nvPr>
            <p:ph idx="1"/>
          </p:nvPr>
        </p:nvSpPr>
        <p:spPr>
          <a:xfrm>
            <a:off x="3429000" y="1864629"/>
            <a:ext cx="5309807" cy="4669585"/>
          </a:xfrm>
        </p:spPr>
        <p:txBody>
          <a:bodyPr>
            <a:normAutofit/>
          </a:bodyPr>
          <a:lstStyle/>
          <a:p>
            <a:r>
              <a:rPr lang="en-US" dirty="0" smtClean="0"/>
              <a:t>Tap </a:t>
            </a:r>
            <a:r>
              <a:rPr lang="en-US" dirty="0"/>
              <a:t>on the </a:t>
            </a:r>
            <a:r>
              <a:rPr lang="en-US" b="1" dirty="0"/>
              <a:t>“</a:t>
            </a:r>
            <a:r>
              <a:rPr lang="en-US" b="1" dirty="0" err="1"/>
              <a:t>abc</a:t>
            </a:r>
            <a:r>
              <a:rPr lang="en-US" b="1" dirty="0"/>
              <a:t>” </a:t>
            </a:r>
            <a:r>
              <a:rPr lang="en-US" dirty="0"/>
              <a:t>button in the </a:t>
            </a:r>
            <a:br>
              <a:rPr lang="en-US" dirty="0"/>
            </a:br>
            <a:r>
              <a:rPr lang="en-US" dirty="0"/>
              <a:t>lower left keyboard.</a:t>
            </a:r>
          </a:p>
          <a:p>
            <a:r>
              <a:rPr lang="en-US" dirty="0"/>
              <a:t>Type </a:t>
            </a:r>
            <a:r>
              <a:rPr lang="en-US" b="1" dirty="0" smtClean="0"/>
              <a:t>Hello</a:t>
            </a:r>
            <a:r>
              <a:rPr lang="en-US" dirty="0" smtClean="0"/>
              <a:t>. </a:t>
            </a:r>
            <a:r>
              <a:rPr lang="en-US" b="1" dirty="0" smtClean="0"/>
              <a:t>Hint:</a:t>
            </a:r>
            <a:r>
              <a:rPr lang="en-US" dirty="0" smtClean="0"/>
              <a:t> Make sure you leave a </a:t>
            </a:r>
            <a:r>
              <a:rPr lang="en-US" b="1" dirty="0" smtClean="0"/>
              <a:t>space</a:t>
            </a:r>
            <a:r>
              <a:rPr lang="en-US" dirty="0" smtClean="0"/>
              <a:t> at the end of Hello!</a:t>
            </a:r>
          </a:p>
          <a:p>
            <a:pPr marL="0" indent="0">
              <a:buNone/>
            </a:pPr>
            <a:r>
              <a:rPr lang="en-US" dirty="0" smtClean="0"/>
              <a:t>We are now going to add the name the user has entered to the end of the greeting. To do this we use the </a:t>
            </a:r>
            <a:r>
              <a:rPr lang="en-US" b="1" dirty="0" smtClean="0"/>
              <a:t>concatenation </a:t>
            </a:r>
            <a:r>
              <a:rPr lang="en-US" dirty="0" smtClean="0"/>
              <a:t>command.</a:t>
            </a:r>
          </a:p>
          <a:p>
            <a:r>
              <a:rPr lang="en-US" dirty="0" smtClean="0"/>
              <a:t>Tap on </a:t>
            </a:r>
            <a:r>
              <a:rPr lang="en-US" b="1" dirty="0" smtClean="0"/>
              <a:t>II</a:t>
            </a:r>
            <a:r>
              <a:rPr lang="en-US" dirty="0" smtClean="0"/>
              <a:t> from the lower </a:t>
            </a:r>
            <a:br>
              <a:rPr lang="en-US" dirty="0" smtClean="0"/>
            </a:br>
            <a:r>
              <a:rPr lang="en-US" dirty="0" smtClean="0"/>
              <a:t>right keyboard.</a:t>
            </a:r>
          </a:p>
          <a:p>
            <a:r>
              <a:rPr lang="en-US" dirty="0"/>
              <a:t>T</a:t>
            </a:r>
            <a:r>
              <a:rPr lang="en-US" dirty="0" smtClean="0"/>
              <a:t>ap on </a:t>
            </a:r>
            <a:r>
              <a:rPr lang="en-US" b="1" dirty="0" smtClean="0"/>
              <a:t>username</a:t>
            </a:r>
            <a:r>
              <a:rPr lang="en-US" dirty="0" smtClean="0"/>
              <a:t> from </a:t>
            </a:r>
            <a:br>
              <a:rPr lang="en-US" dirty="0" smtClean="0"/>
            </a:br>
            <a:r>
              <a:rPr lang="en-US" dirty="0" smtClean="0"/>
              <a:t>the</a:t>
            </a:r>
            <a:r>
              <a:rPr lang="en-US" dirty="0"/>
              <a:t> </a:t>
            </a:r>
            <a:r>
              <a:rPr lang="en-US" dirty="0" smtClean="0"/>
              <a:t>lower right keyboard.</a:t>
            </a:r>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pic>
        <p:nvPicPr>
          <p:cNvPr id="9" name="Picture 8"/>
          <p:cNvPicPr>
            <a:picLocks noChangeAspect="1"/>
          </p:cNvPicPr>
          <p:nvPr/>
        </p:nvPicPr>
        <p:blipFill>
          <a:blip r:embed="rId2" cstate="print"/>
          <a:stretch>
            <a:fillRect/>
          </a:stretch>
        </p:blipFill>
        <p:spPr>
          <a:xfrm>
            <a:off x="7420929" y="1781069"/>
            <a:ext cx="1039091" cy="755703"/>
          </a:xfrm>
          <a:prstGeom prst="rect">
            <a:avLst/>
          </a:prstGeom>
        </p:spPr>
      </p:pic>
      <p:pic>
        <p:nvPicPr>
          <p:cNvPr id="5" name="Picture 4"/>
          <p:cNvPicPr>
            <a:picLocks noChangeAspect="1"/>
          </p:cNvPicPr>
          <p:nvPr/>
        </p:nvPicPr>
        <p:blipFill rotWithShape="1">
          <a:blip r:embed="rId3" cstate="print"/>
          <a:srcRect l="882" b="464"/>
          <a:stretch/>
        </p:blipFill>
        <p:spPr>
          <a:xfrm>
            <a:off x="6598490" y="4397945"/>
            <a:ext cx="1110035" cy="678014"/>
          </a:xfrm>
          <a:prstGeom prst="rect">
            <a:avLst/>
          </a:prstGeom>
          <a:noFill/>
          <a:ln>
            <a:noFill/>
          </a:ln>
        </p:spPr>
      </p:pic>
      <p:pic>
        <p:nvPicPr>
          <p:cNvPr id="12" name="Picture 11"/>
          <p:cNvPicPr>
            <a:picLocks noChangeAspect="1"/>
          </p:cNvPicPr>
          <p:nvPr/>
        </p:nvPicPr>
        <p:blipFill>
          <a:blip r:embed="rId4" cstate="print"/>
          <a:stretch>
            <a:fillRect/>
          </a:stretch>
        </p:blipFill>
        <p:spPr>
          <a:xfrm>
            <a:off x="6598490" y="5203789"/>
            <a:ext cx="1168400" cy="749300"/>
          </a:xfrm>
          <a:prstGeom prst="rect">
            <a:avLst/>
          </a:prstGeom>
        </p:spPr>
      </p:pic>
    </p:spTree>
    <p:extLst>
      <p:ext uri="{BB962C8B-B14F-4D97-AF65-F5344CB8AC3E}">
        <p14:creationId xmlns="" xmlns:p14="http://schemas.microsoft.com/office/powerpoint/2010/main" val="2290351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reply </a:t>
            </a:r>
            <a:r>
              <a:rPr lang="en-US" sz="1800" dirty="0" smtClean="0"/>
              <a:t>continued 2…</a:t>
            </a:r>
            <a:endParaRPr lang="en-US" sz="1800" dirty="0"/>
          </a:p>
        </p:txBody>
      </p:sp>
      <p:sp>
        <p:nvSpPr>
          <p:cNvPr id="3" name="Content Placeholder 2"/>
          <p:cNvSpPr>
            <a:spLocks noGrp="1"/>
          </p:cNvSpPr>
          <p:nvPr>
            <p:ph idx="1"/>
          </p:nvPr>
        </p:nvSpPr>
        <p:spPr>
          <a:xfrm>
            <a:off x="3429000" y="2020888"/>
            <a:ext cx="5493606" cy="4700587"/>
          </a:xfrm>
        </p:spPr>
        <p:txBody>
          <a:bodyPr>
            <a:normAutofit/>
          </a:bodyPr>
          <a:lstStyle/>
          <a:p>
            <a:pPr marL="0" indent="0">
              <a:buNone/>
            </a:pPr>
            <a:r>
              <a:rPr lang="en-US" dirty="0" smtClean="0"/>
              <a:t>Your code should look like this:</a:t>
            </a:r>
          </a:p>
          <a:p>
            <a:pPr marL="0" indent="0">
              <a:buNone/>
            </a:pPr>
            <a:endParaRPr lang="en-US" dirty="0" smtClean="0"/>
          </a:p>
          <a:p>
            <a:pPr marL="0" indent="0">
              <a:buNone/>
            </a:pPr>
            <a:r>
              <a:rPr lang="en-US" dirty="0" smtClean="0"/>
              <a:t>Finally, let's print the </a:t>
            </a:r>
            <a:r>
              <a:rPr lang="en-US" dirty="0" err="1" smtClean="0"/>
              <a:t>personalised</a:t>
            </a:r>
            <a:r>
              <a:rPr lang="en-US" dirty="0" smtClean="0"/>
              <a:t> greeting.</a:t>
            </a:r>
            <a:endParaRPr lang="en-US" dirty="0"/>
          </a:p>
          <a:p>
            <a:r>
              <a:rPr lang="en-US" dirty="0" smtClean="0"/>
              <a:t>Add a new line. </a:t>
            </a:r>
          </a:p>
          <a:p>
            <a:r>
              <a:rPr lang="en-US" dirty="0"/>
              <a:t>Tap on </a:t>
            </a:r>
            <a:r>
              <a:rPr lang="en-US" b="1" dirty="0" smtClean="0"/>
              <a:t>greeting</a:t>
            </a:r>
            <a:r>
              <a:rPr lang="en-US" dirty="0" smtClean="0"/>
              <a:t> </a:t>
            </a:r>
            <a:r>
              <a:rPr lang="en-US" dirty="0"/>
              <a:t>from </a:t>
            </a:r>
            <a:br>
              <a:rPr lang="en-US" dirty="0"/>
            </a:br>
            <a:r>
              <a:rPr lang="en-US" dirty="0"/>
              <a:t>the lower right keyboard</a:t>
            </a:r>
            <a:r>
              <a:rPr lang="en-US" dirty="0" smtClean="0"/>
              <a:t>.</a:t>
            </a:r>
          </a:p>
          <a:p>
            <a:r>
              <a:rPr lang="en-US" dirty="0" smtClean="0"/>
              <a:t>Tap on </a:t>
            </a:r>
            <a:r>
              <a:rPr lang="en-US" b="1" dirty="0" smtClean="0"/>
              <a:t>post to wall.</a:t>
            </a:r>
          </a:p>
          <a:p>
            <a:endParaRPr lang="en-US" dirty="0" smtClean="0"/>
          </a:p>
          <a:p>
            <a:r>
              <a:rPr lang="en-US" dirty="0" smtClean="0"/>
              <a:t>Tap </a:t>
            </a:r>
            <a:r>
              <a:rPr lang="en-US" dirty="0"/>
              <a:t>the </a:t>
            </a:r>
            <a:r>
              <a:rPr lang="en-US" b="1" dirty="0"/>
              <a:t>run button </a:t>
            </a:r>
            <a:r>
              <a:rPr lang="en-US" dirty="0"/>
              <a:t>to see what </a:t>
            </a:r>
            <a:r>
              <a:rPr lang="en-US" dirty="0" smtClean="0"/>
              <a:t/>
            </a:r>
            <a:br>
              <a:rPr lang="en-US" dirty="0" smtClean="0"/>
            </a:br>
            <a:r>
              <a:rPr lang="en-US" dirty="0" smtClean="0"/>
              <a:t>the </a:t>
            </a:r>
            <a:r>
              <a:rPr lang="en-US" dirty="0"/>
              <a:t>code does.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pic>
        <p:nvPicPr>
          <p:cNvPr id="8" name="Picture 7"/>
          <p:cNvPicPr>
            <a:picLocks noChangeAspect="1"/>
          </p:cNvPicPr>
          <p:nvPr/>
        </p:nvPicPr>
        <p:blipFill>
          <a:blip r:embed="rId2" cstate="print"/>
          <a:stretch>
            <a:fillRect/>
          </a:stretch>
        </p:blipFill>
        <p:spPr>
          <a:xfrm>
            <a:off x="7295926" y="5583483"/>
            <a:ext cx="734711" cy="1039091"/>
          </a:xfrm>
          <a:prstGeom prst="rect">
            <a:avLst/>
          </a:prstGeom>
        </p:spPr>
      </p:pic>
      <p:pic>
        <p:nvPicPr>
          <p:cNvPr id="9" name="Picture 8"/>
          <p:cNvPicPr>
            <a:picLocks noChangeAspect="1"/>
          </p:cNvPicPr>
          <p:nvPr/>
        </p:nvPicPr>
        <p:blipFill rotWithShape="1">
          <a:blip r:embed="rId3" cstate="print"/>
          <a:srcRect t="73366" r="85613"/>
          <a:stretch/>
        </p:blipFill>
        <p:spPr>
          <a:xfrm>
            <a:off x="5517220" y="3425871"/>
            <a:ext cx="553127" cy="607289"/>
          </a:xfrm>
          <a:prstGeom prst="rect">
            <a:avLst/>
          </a:prstGeom>
        </p:spPr>
      </p:pic>
      <p:pic>
        <p:nvPicPr>
          <p:cNvPr id="5" name="Picture 4"/>
          <p:cNvPicPr>
            <a:picLocks noChangeAspect="1"/>
          </p:cNvPicPr>
          <p:nvPr/>
        </p:nvPicPr>
        <p:blipFill>
          <a:blip r:embed="rId4" cstate="print"/>
          <a:stretch>
            <a:fillRect/>
          </a:stretch>
        </p:blipFill>
        <p:spPr>
          <a:xfrm>
            <a:off x="3729038" y="2553327"/>
            <a:ext cx="4648200" cy="368300"/>
          </a:xfrm>
          <a:prstGeom prst="rect">
            <a:avLst/>
          </a:prstGeom>
        </p:spPr>
      </p:pic>
      <p:pic>
        <p:nvPicPr>
          <p:cNvPr id="10" name="Picture 9"/>
          <p:cNvPicPr>
            <a:picLocks noChangeAspect="1"/>
          </p:cNvPicPr>
          <p:nvPr/>
        </p:nvPicPr>
        <p:blipFill>
          <a:blip r:embed="rId5" cstate="print"/>
          <a:stretch>
            <a:fillRect/>
          </a:stretch>
        </p:blipFill>
        <p:spPr>
          <a:xfrm>
            <a:off x="6598413" y="3999741"/>
            <a:ext cx="1181100" cy="736600"/>
          </a:xfrm>
          <a:prstGeom prst="rect">
            <a:avLst/>
          </a:prstGeom>
        </p:spPr>
      </p:pic>
      <p:pic>
        <p:nvPicPr>
          <p:cNvPr id="11" name="Picture 10"/>
          <p:cNvPicPr>
            <a:picLocks noChangeAspect="1"/>
          </p:cNvPicPr>
          <p:nvPr/>
        </p:nvPicPr>
        <p:blipFill rotWithShape="1">
          <a:blip r:embed="rId6" cstate="print"/>
          <a:srcRect b="40630"/>
          <a:stretch/>
        </p:blipFill>
        <p:spPr>
          <a:xfrm>
            <a:off x="6598413" y="4870037"/>
            <a:ext cx="1270000" cy="527795"/>
          </a:xfrm>
          <a:prstGeom prst="rect">
            <a:avLst/>
          </a:prstGeom>
        </p:spPr>
      </p:pic>
      <p:pic>
        <p:nvPicPr>
          <p:cNvPr id="12" name="Picture 11"/>
          <p:cNvPicPr>
            <a:picLocks noChangeAspect="1"/>
          </p:cNvPicPr>
          <p:nvPr/>
        </p:nvPicPr>
        <p:blipFill rotWithShape="1">
          <a:blip r:embed="rId7" cstate="print"/>
          <a:srcRect r="35475"/>
          <a:stretch/>
        </p:blipFill>
        <p:spPr>
          <a:xfrm>
            <a:off x="561585" y="1769320"/>
            <a:ext cx="2579707" cy="2738467"/>
          </a:xfrm>
          <a:prstGeom prst="rect">
            <a:avLst/>
          </a:prstGeom>
        </p:spPr>
      </p:pic>
    </p:spTree>
    <p:extLst>
      <p:ext uri="{BB962C8B-B14F-4D97-AF65-F5344CB8AC3E}">
        <p14:creationId xmlns="" xmlns:p14="http://schemas.microsoft.com/office/powerpoint/2010/main" val="1333587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TouchDevelop</a:t>
            </a:r>
            <a:r>
              <a:rPr lang="en-US" dirty="0" smtClean="0"/>
              <a:t/>
            </a:r>
            <a:br>
              <a:rPr lang="en-US" dirty="0" smtClean="0"/>
            </a:br>
            <a:r>
              <a:rPr lang="en-US" sz="2800" dirty="0" smtClean="0"/>
              <a:t>My First Script</a:t>
            </a:r>
            <a:endParaRPr lang="en-US" sz="2800" dirty="0"/>
          </a:p>
        </p:txBody>
      </p:sp>
      <p:sp>
        <p:nvSpPr>
          <p:cNvPr id="3" name="Subtitle 2"/>
          <p:cNvSpPr>
            <a:spLocks noGrp="1"/>
          </p:cNvSpPr>
          <p:nvPr>
            <p:ph type="subTitle" idx="1"/>
          </p:nvPr>
        </p:nvSpPr>
        <p:spPr/>
        <p:txBody>
          <a:bodyPr>
            <a:normAutofit/>
          </a:bodyPr>
          <a:lstStyle/>
          <a:p>
            <a:r>
              <a:rPr lang="en-US" sz="1800" dirty="0" smtClean="0"/>
              <a:t>Guess My Number</a:t>
            </a:r>
            <a:endParaRPr lang="en-US" sz="1800"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9" name="TextBox 8"/>
          <p:cNvSpPr txBox="1"/>
          <p:nvPr/>
        </p:nvSpPr>
        <p:spPr>
          <a:xfrm>
            <a:off x="1175824" y="2518268"/>
            <a:ext cx="3245277" cy="1726626"/>
          </a:xfrm>
          <a:prstGeom prst="rect">
            <a:avLst/>
          </a:prstGeom>
          <a:noFill/>
        </p:spPr>
        <p:txBody>
          <a:bodyPr wrap="square" rtlCol="0">
            <a:spAutoFit/>
          </a:bodyPr>
          <a:lstStyle/>
          <a:p>
            <a:pPr algn="ctr"/>
            <a:r>
              <a:rPr lang="en-US" sz="9600" b="1" dirty="0" smtClean="0">
                <a:solidFill>
                  <a:schemeClr val="bg1"/>
                </a:solidFill>
              </a:rPr>
              <a:t>?</a:t>
            </a:r>
            <a:endParaRPr lang="en-US" sz="9600" dirty="0">
              <a:solidFill>
                <a:schemeClr val="bg1"/>
              </a:solidFill>
            </a:endParaRPr>
          </a:p>
        </p:txBody>
      </p:sp>
    </p:spTree>
    <p:extLst>
      <p:ext uri="{BB962C8B-B14F-4D97-AF65-F5344CB8AC3E}">
        <p14:creationId xmlns="" xmlns:p14="http://schemas.microsoft.com/office/powerpoint/2010/main" val="2184662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Guess My Number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You are going to create a </a:t>
            </a:r>
            <a:r>
              <a:rPr lang="en-US" dirty="0"/>
              <a:t>Guessing Game where the </a:t>
            </a:r>
            <a:r>
              <a:rPr lang="en-US" dirty="0" smtClean="0"/>
              <a:t>Computer generates </a:t>
            </a:r>
            <a:r>
              <a:rPr lang="en-US" dirty="0"/>
              <a:t>a random number between 1 and 100 </a:t>
            </a:r>
            <a:r>
              <a:rPr lang="en-US" dirty="0" smtClean="0"/>
              <a:t>and then </a:t>
            </a:r>
            <a:r>
              <a:rPr lang="en-US" dirty="0"/>
              <a:t>responds to your input with one of the following:</a:t>
            </a:r>
          </a:p>
          <a:p>
            <a:r>
              <a:rPr lang="en-US" dirty="0" smtClean="0"/>
              <a:t>Higher</a:t>
            </a:r>
            <a:endParaRPr lang="en-US" dirty="0"/>
          </a:p>
          <a:p>
            <a:r>
              <a:rPr lang="en-US" dirty="0" smtClean="0"/>
              <a:t>Lower</a:t>
            </a:r>
            <a:endParaRPr lang="en-US" dirty="0"/>
          </a:p>
          <a:p>
            <a:r>
              <a:rPr lang="en-US" dirty="0" smtClean="0"/>
              <a:t>Well </a:t>
            </a:r>
            <a:r>
              <a:rPr lang="en-US" dirty="0"/>
              <a:t>done!</a:t>
            </a:r>
          </a:p>
          <a:p>
            <a:pPr marL="0" indent="0">
              <a:buNone/>
            </a:pPr>
            <a:r>
              <a:rPr lang="en-US" dirty="0"/>
              <a:t>If the correct answer is guessed then the </a:t>
            </a:r>
            <a:r>
              <a:rPr lang="en-US" dirty="0" smtClean="0"/>
              <a:t>program ends.</a:t>
            </a:r>
            <a:endParaRPr lang="en-US" dirty="0"/>
          </a:p>
        </p:txBody>
      </p:sp>
      <p:sp>
        <p:nvSpPr>
          <p:cNvPr id="5" name="Footer Placeholder 4"/>
          <p:cNvSpPr>
            <a:spLocks noGrp="1"/>
          </p:cNvSpPr>
          <p:nvPr>
            <p:ph type="ftr" sz="quarter" idx="11"/>
          </p:nvPr>
        </p:nvSpPr>
        <p:spPr/>
        <p:txBody>
          <a:bodyPr/>
          <a:lstStyle/>
          <a:p>
            <a:r>
              <a:rPr lang="en-US" smtClean="0"/>
              <a:t>Created by S. Johnson - www.touchdevelop.weebly.com</a:t>
            </a:r>
            <a:endParaRPr lang="en-US"/>
          </a:p>
        </p:txBody>
      </p:sp>
    </p:spTree>
    <p:extLst>
      <p:ext uri="{BB962C8B-B14F-4D97-AF65-F5344CB8AC3E}">
        <p14:creationId xmlns="" xmlns:p14="http://schemas.microsoft.com/office/powerpoint/2010/main" val="849164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685800"/>
            <a:ext cx="5326598" cy="886968"/>
          </a:xfrm>
        </p:spPr>
        <p:txBody>
          <a:bodyPr/>
          <a:lstStyle/>
          <a:p>
            <a:r>
              <a:rPr lang="en-US" dirty="0" smtClean="0"/>
              <a:t>Guess my number </a:t>
            </a:r>
            <a:r>
              <a:rPr lang="en-US" sz="1800" dirty="0" smtClean="0"/>
              <a:t>continued 1…</a:t>
            </a:r>
            <a:endParaRPr lang="en-US" sz="1800" dirty="0"/>
          </a:p>
        </p:txBody>
      </p:sp>
      <p:sp>
        <p:nvSpPr>
          <p:cNvPr id="3" name="Content Placeholder 2"/>
          <p:cNvSpPr>
            <a:spLocks noGrp="1"/>
          </p:cNvSpPr>
          <p:nvPr>
            <p:ph idx="1"/>
          </p:nvPr>
        </p:nvSpPr>
        <p:spPr>
          <a:xfrm>
            <a:off x="3429000" y="1757558"/>
            <a:ext cx="4946602" cy="4105275"/>
          </a:xfrm>
        </p:spPr>
        <p:txBody>
          <a:bodyPr/>
          <a:lstStyle/>
          <a:p>
            <a:r>
              <a:rPr lang="en-US" dirty="0" smtClean="0"/>
              <a:t>Go back to </a:t>
            </a:r>
            <a:br>
              <a:rPr lang="en-US" dirty="0" smtClean="0"/>
            </a:br>
            <a:r>
              <a:rPr lang="en-US" u="sng" dirty="0" smtClean="0">
                <a:hlinkClick r:id="rId2"/>
              </a:rPr>
              <a:t>http</a:t>
            </a:r>
            <a:r>
              <a:rPr lang="en-US" u="sng" dirty="0">
                <a:hlinkClick r:id="rId2"/>
              </a:rPr>
              <a:t>://touchdevelop.com</a:t>
            </a:r>
            <a:r>
              <a:rPr lang="en-US" u="sng" dirty="0" smtClean="0">
                <a:hlinkClick r:id="rId2"/>
              </a:rPr>
              <a:t>/</a:t>
            </a:r>
            <a:endParaRPr lang="en-US" dirty="0" smtClean="0"/>
          </a:p>
          <a:p>
            <a:r>
              <a:rPr lang="en-US" dirty="0" smtClean="0"/>
              <a:t>Tap </a:t>
            </a:r>
            <a:r>
              <a:rPr lang="en-US" b="1" dirty="0" smtClean="0"/>
              <a:t>Create Script.</a:t>
            </a:r>
            <a:br>
              <a:rPr lang="en-US" b="1" dirty="0" smtClean="0"/>
            </a:br>
            <a:endParaRPr lang="en-US" dirty="0" smtClean="0"/>
          </a:p>
          <a:p>
            <a:r>
              <a:rPr lang="en-US" dirty="0" smtClean="0"/>
              <a:t>Choose </a:t>
            </a:r>
            <a:r>
              <a:rPr lang="en-US" b="1" dirty="0" smtClean="0"/>
              <a:t>blank</a:t>
            </a:r>
            <a:r>
              <a:rPr lang="en-US" dirty="0" smtClean="0"/>
              <a:t>.</a:t>
            </a:r>
          </a:p>
          <a:p>
            <a:endParaRPr lang="en-US" dirty="0"/>
          </a:p>
          <a:p>
            <a:r>
              <a:rPr lang="en-US" dirty="0" smtClean="0"/>
              <a:t>Name your script </a:t>
            </a:r>
            <a:r>
              <a:rPr lang="en-US" b="1" dirty="0" smtClean="0"/>
              <a:t>Guess my number.</a:t>
            </a:r>
          </a:p>
          <a:p>
            <a:r>
              <a:rPr lang="en-US" dirty="0" smtClean="0"/>
              <a:t>Tap on </a:t>
            </a:r>
            <a:r>
              <a:rPr lang="en-US" b="1" dirty="0" smtClean="0"/>
              <a:t>create.</a:t>
            </a:r>
          </a:p>
        </p:txBody>
      </p:sp>
      <p:pic>
        <p:nvPicPr>
          <p:cNvPr id="4" name="Picture 3"/>
          <p:cNvPicPr>
            <a:picLocks noChangeAspect="1"/>
          </p:cNvPicPr>
          <p:nvPr/>
        </p:nvPicPr>
        <p:blipFill>
          <a:blip r:embed="rId3" cstate="print"/>
          <a:stretch>
            <a:fillRect/>
          </a:stretch>
        </p:blipFill>
        <p:spPr>
          <a:xfrm>
            <a:off x="7605458" y="2031949"/>
            <a:ext cx="1040851" cy="990488"/>
          </a:xfrm>
          <a:prstGeom prst="rect">
            <a:avLst/>
          </a:prstGeom>
        </p:spPr>
      </p:pic>
      <p:pic>
        <p:nvPicPr>
          <p:cNvPr id="5" name="Picture 4"/>
          <p:cNvPicPr>
            <a:picLocks noChangeAspect="1"/>
          </p:cNvPicPr>
          <p:nvPr/>
        </p:nvPicPr>
        <p:blipFill rotWithShape="1">
          <a:blip r:embed="rId4" cstate="print"/>
          <a:srcRect t="25562" r="23624" b="48834"/>
          <a:stretch/>
        </p:blipFill>
        <p:spPr>
          <a:xfrm>
            <a:off x="5724995" y="3175193"/>
            <a:ext cx="2921314" cy="701886"/>
          </a:xfrm>
          <a:prstGeom prst="rect">
            <a:avLst/>
          </a:prstGeom>
        </p:spPr>
      </p:pic>
      <p:sp>
        <p:nvSpPr>
          <p:cNvPr id="7" name="Footer Placeholder 6"/>
          <p:cNvSpPr>
            <a:spLocks noGrp="1"/>
          </p:cNvSpPr>
          <p:nvPr>
            <p:ph type="ftr" sz="quarter" idx="11"/>
          </p:nvPr>
        </p:nvSpPr>
        <p:spPr/>
        <p:txBody>
          <a:bodyPr/>
          <a:lstStyle/>
          <a:p>
            <a:r>
              <a:rPr lang="en-US" smtClean="0"/>
              <a:t>Created by S. Johnson - www.touchdevelop.weebly.com</a:t>
            </a:r>
            <a:endParaRPr lang="en-US"/>
          </a:p>
        </p:txBody>
      </p:sp>
      <p:pic>
        <p:nvPicPr>
          <p:cNvPr id="9" name="Picture 8"/>
          <p:cNvPicPr>
            <a:picLocks noChangeAspect="1"/>
          </p:cNvPicPr>
          <p:nvPr/>
        </p:nvPicPr>
        <p:blipFill rotWithShape="1">
          <a:blip r:embed="rId5" cstate="print"/>
          <a:srcRect t="32355"/>
          <a:stretch/>
        </p:blipFill>
        <p:spPr>
          <a:xfrm>
            <a:off x="3774920" y="5314272"/>
            <a:ext cx="5114350" cy="1277996"/>
          </a:xfrm>
          <a:prstGeom prst="rect">
            <a:avLst/>
          </a:prstGeom>
        </p:spPr>
      </p:pic>
    </p:spTree>
    <p:extLst>
      <p:ext uri="{BB962C8B-B14F-4D97-AF65-F5344CB8AC3E}">
        <p14:creationId xmlns="" xmlns:p14="http://schemas.microsoft.com/office/powerpoint/2010/main" val="64234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TouchDevelop</a:t>
            </a:r>
            <a:r>
              <a:rPr lang="en-US" dirty="0" smtClean="0"/>
              <a:t/>
            </a:r>
            <a:br>
              <a:rPr lang="en-US" dirty="0" smtClean="0"/>
            </a:br>
            <a:r>
              <a:rPr lang="en-US" sz="2800" dirty="0" smtClean="0"/>
              <a:t>My First Script</a:t>
            </a:r>
            <a:endParaRPr lang="en-US" sz="2800" dirty="0"/>
          </a:p>
        </p:txBody>
      </p:sp>
      <p:sp>
        <p:nvSpPr>
          <p:cNvPr id="3" name="Subtitle 2"/>
          <p:cNvSpPr>
            <a:spLocks noGrp="1"/>
          </p:cNvSpPr>
          <p:nvPr>
            <p:ph type="subTitle" idx="1"/>
          </p:nvPr>
        </p:nvSpPr>
        <p:spPr/>
        <p:txBody>
          <a:bodyPr>
            <a:normAutofit/>
          </a:bodyPr>
          <a:lstStyle/>
          <a:p>
            <a:r>
              <a:rPr lang="en-US" sz="1800" dirty="0" smtClean="0"/>
              <a:t>“Hello World”</a:t>
            </a:r>
            <a:endParaRPr lang="en-US" sz="1800"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9" name="TextBox 8"/>
          <p:cNvSpPr txBox="1"/>
          <p:nvPr/>
        </p:nvSpPr>
        <p:spPr>
          <a:xfrm>
            <a:off x="1254214" y="3004431"/>
            <a:ext cx="3245277" cy="584776"/>
          </a:xfrm>
          <a:prstGeom prst="rect">
            <a:avLst/>
          </a:prstGeom>
          <a:noFill/>
        </p:spPr>
        <p:txBody>
          <a:bodyPr wrap="square" rtlCol="0">
            <a:spAutoFit/>
          </a:bodyPr>
          <a:lstStyle/>
          <a:p>
            <a:r>
              <a:rPr lang="en-US" sz="1600" b="1" dirty="0" smtClean="0">
                <a:solidFill>
                  <a:schemeClr val="bg1"/>
                </a:solidFill>
              </a:rPr>
              <a:t>action</a:t>
            </a:r>
            <a:r>
              <a:rPr lang="en-US" sz="1600" dirty="0" smtClean="0">
                <a:solidFill>
                  <a:schemeClr val="bg1"/>
                </a:solidFill>
              </a:rPr>
              <a:t> main()</a:t>
            </a:r>
          </a:p>
          <a:p>
            <a:r>
              <a:rPr lang="en-US" sz="1600" dirty="0" smtClean="0">
                <a:solidFill>
                  <a:schemeClr val="bg1"/>
                </a:solidFill>
              </a:rPr>
              <a:t>   “Hello World” </a:t>
            </a:r>
            <a:r>
              <a:rPr lang="en-US" sz="1600" dirty="0" smtClean="0">
                <a:solidFill>
                  <a:schemeClr val="bg1"/>
                </a:solidFill>
                <a:sym typeface="Wingdings"/>
              </a:rPr>
              <a:t> post to wall</a:t>
            </a:r>
            <a:r>
              <a:rPr lang="en-US" sz="1600" dirty="0" smtClean="0">
                <a:solidFill>
                  <a:schemeClr val="bg1"/>
                </a:solidFill>
              </a:rPr>
              <a:t> </a:t>
            </a:r>
            <a:endParaRPr lang="en-US" sz="1600" dirty="0">
              <a:solidFill>
                <a:schemeClr val="bg1"/>
              </a:solidFill>
            </a:endParaRPr>
          </a:p>
        </p:txBody>
      </p:sp>
    </p:spTree>
    <p:extLst>
      <p:ext uri="{BB962C8B-B14F-4D97-AF65-F5344CB8AC3E}">
        <p14:creationId xmlns="" xmlns:p14="http://schemas.microsoft.com/office/powerpoint/2010/main" val="4227217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Guess my number </a:t>
            </a:r>
            <a:r>
              <a:rPr lang="en-US" sz="1800" dirty="0"/>
              <a:t>continued </a:t>
            </a:r>
            <a:r>
              <a:rPr lang="en-US" sz="1800" dirty="0" smtClean="0"/>
              <a:t>2…</a:t>
            </a:r>
            <a:endParaRPr lang="en-US" dirty="0"/>
          </a:p>
        </p:txBody>
      </p:sp>
      <p:sp>
        <p:nvSpPr>
          <p:cNvPr id="3" name="Content Placeholder 2"/>
          <p:cNvSpPr>
            <a:spLocks noGrp="1"/>
          </p:cNvSpPr>
          <p:nvPr>
            <p:ph idx="1"/>
          </p:nvPr>
        </p:nvSpPr>
        <p:spPr>
          <a:xfrm>
            <a:off x="3428999" y="1771424"/>
            <a:ext cx="5491593" cy="4950051"/>
          </a:xfrm>
        </p:spPr>
        <p:txBody>
          <a:bodyPr>
            <a:normAutofit/>
          </a:bodyPr>
          <a:lstStyle/>
          <a:p>
            <a:pPr marL="0" indent="0">
              <a:buNone/>
            </a:pPr>
            <a:r>
              <a:rPr lang="en-US" dirty="0" smtClean="0"/>
              <a:t>First we need to create a variable to store the random number.</a:t>
            </a:r>
          </a:p>
          <a:p>
            <a:r>
              <a:rPr lang="en-US" dirty="0" smtClean="0"/>
              <a:t>Go </a:t>
            </a:r>
            <a:r>
              <a:rPr lang="en-US" dirty="0"/>
              <a:t>to </a:t>
            </a:r>
            <a:r>
              <a:rPr lang="en-US" b="1" dirty="0"/>
              <a:t>▷ main(</a:t>
            </a:r>
            <a:r>
              <a:rPr lang="en-US" b="1" dirty="0" smtClean="0"/>
              <a:t>)</a:t>
            </a:r>
          </a:p>
          <a:p>
            <a:r>
              <a:rPr lang="en-US" dirty="0" smtClean="0"/>
              <a:t>Tap on </a:t>
            </a:r>
            <a:r>
              <a:rPr lang="en-US" b="1" dirty="0" smtClean="0"/>
              <a:t>do nothing</a:t>
            </a:r>
            <a:endParaRPr lang="en-US" b="1" dirty="0"/>
          </a:p>
          <a:p>
            <a:pPr marL="0" indent="0">
              <a:buNone/>
            </a:pPr>
            <a:endParaRPr lang="en-US" dirty="0" smtClean="0"/>
          </a:p>
          <a:p>
            <a:r>
              <a:rPr lang="en-US" dirty="0" smtClean="0"/>
              <a:t>Tap on </a:t>
            </a:r>
            <a:r>
              <a:rPr lang="en-US" b="1" dirty="0" err="1" smtClean="0"/>
              <a:t>var</a:t>
            </a:r>
            <a:r>
              <a:rPr lang="en-US" dirty="0" smtClean="0"/>
              <a:t> in the lower left keyboard.</a:t>
            </a:r>
            <a:endParaRPr lang="en-US" dirty="0"/>
          </a:p>
          <a:p>
            <a:r>
              <a:rPr lang="en-US" dirty="0" smtClean="0"/>
              <a:t>Rename the new variable </a:t>
            </a:r>
            <a:r>
              <a:rPr lang="en-US" b="1" dirty="0" smtClean="0"/>
              <a:t>random number</a:t>
            </a:r>
            <a:r>
              <a:rPr lang="en-US" dirty="0" smtClean="0"/>
              <a:t>.</a:t>
            </a:r>
          </a:p>
          <a:p>
            <a:pPr marL="0" indent="0">
              <a:buNone/>
            </a:pPr>
            <a:r>
              <a:rPr lang="en-US" dirty="0" smtClean="0"/>
              <a:t>Next we need to generate a random number. We do this using the </a:t>
            </a:r>
            <a:r>
              <a:rPr lang="en-US" b="1" dirty="0" smtClean="0"/>
              <a:t>math</a:t>
            </a:r>
            <a:r>
              <a:rPr lang="en-US" dirty="0" smtClean="0"/>
              <a:t> command.</a:t>
            </a:r>
          </a:p>
          <a:p>
            <a:r>
              <a:rPr lang="en-US" dirty="0" smtClean="0"/>
              <a:t>Tap on </a:t>
            </a:r>
            <a:r>
              <a:rPr lang="en-US" b="1" dirty="0" smtClean="0"/>
              <a:t>math</a:t>
            </a:r>
            <a:r>
              <a:rPr lang="en-US" dirty="0" smtClean="0"/>
              <a:t> in the lower left </a:t>
            </a:r>
            <a:br>
              <a:rPr lang="en-US" dirty="0" smtClean="0"/>
            </a:br>
            <a:r>
              <a:rPr lang="en-US" dirty="0" smtClean="0"/>
              <a:t>keyboard.</a:t>
            </a:r>
          </a:p>
        </p:txBody>
      </p:sp>
      <p:sp>
        <p:nvSpPr>
          <p:cNvPr id="5" name="Footer Placeholder 4"/>
          <p:cNvSpPr>
            <a:spLocks noGrp="1"/>
          </p:cNvSpPr>
          <p:nvPr>
            <p:ph type="ftr" sz="quarter" idx="11"/>
          </p:nvPr>
        </p:nvSpPr>
        <p:spPr/>
        <p:txBody>
          <a:bodyPr/>
          <a:lstStyle/>
          <a:p>
            <a:r>
              <a:rPr lang="en-US" smtClean="0"/>
              <a:t>Created by S. Johnson - www.touchdevelop.weebly.com</a:t>
            </a:r>
            <a:endParaRPr lang="en-US"/>
          </a:p>
        </p:txBody>
      </p:sp>
      <p:pic>
        <p:nvPicPr>
          <p:cNvPr id="6" name="Picture 5"/>
          <p:cNvPicPr>
            <a:picLocks noChangeAspect="1"/>
          </p:cNvPicPr>
          <p:nvPr/>
        </p:nvPicPr>
        <p:blipFill>
          <a:blip r:embed="rId2" cstate="print"/>
          <a:stretch>
            <a:fillRect/>
          </a:stretch>
        </p:blipFill>
        <p:spPr>
          <a:xfrm>
            <a:off x="5506094" y="2422006"/>
            <a:ext cx="1571939" cy="659555"/>
          </a:xfrm>
          <a:prstGeom prst="rect">
            <a:avLst/>
          </a:prstGeom>
        </p:spPr>
      </p:pic>
      <p:pic>
        <p:nvPicPr>
          <p:cNvPr id="4" name="Picture 3"/>
          <p:cNvPicPr>
            <a:picLocks noChangeAspect="1"/>
          </p:cNvPicPr>
          <p:nvPr/>
        </p:nvPicPr>
        <p:blipFill>
          <a:blip r:embed="rId3" cstate="print"/>
          <a:stretch>
            <a:fillRect/>
          </a:stretch>
        </p:blipFill>
        <p:spPr>
          <a:xfrm>
            <a:off x="5848821" y="3114985"/>
            <a:ext cx="1766455" cy="750455"/>
          </a:xfrm>
          <a:prstGeom prst="rect">
            <a:avLst/>
          </a:prstGeom>
        </p:spPr>
      </p:pic>
      <p:pic>
        <p:nvPicPr>
          <p:cNvPr id="10" name="Picture 9"/>
          <p:cNvPicPr>
            <a:picLocks noChangeAspect="1"/>
          </p:cNvPicPr>
          <p:nvPr/>
        </p:nvPicPr>
        <p:blipFill rotWithShape="1">
          <a:blip r:embed="rId4" cstate="print"/>
          <a:srcRect l="1" r="85211"/>
          <a:stretch/>
        </p:blipFill>
        <p:spPr>
          <a:xfrm>
            <a:off x="7920408" y="3899636"/>
            <a:ext cx="954474" cy="671932"/>
          </a:xfrm>
          <a:prstGeom prst="rect">
            <a:avLst/>
          </a:prstGeom>
        </p:spPr>
      </p:pic>
      <p:pic>
        <p:nvPicPr>
          <p:cNvPr id="7" name="Picture 6"/>
          <p:cNvPicPr>
            <a:picLocks noChangeAspect="1"/>
          </p:cNvPicPr>
          <p:nvPr/>
        </p:nvPicPr>
        <p:blipFill>
          <a:blip r:embed="rId5" cstate="print"/>
          <a:stretch>
            <a:fillRect/>
          </a:stretch>
        </p:blipFill>
        <p:spPr>
          <a:xfrm>
            <a:off x="7133311" y="5851529"/>
            <a:ext cx="1193800" cy="736600"/>
          </a:xfrm>
          <a:prstGeom prst="rect">
            <a:avLst/>
          </a:prstGeom>
        </p:spPr>
      </p:pic>
    </p:spTree>
    <p:extLst>
      <p:ext uri="{BB962C8B-B14F-4D97-AF65-F5344CB8AC3E}">
        <p14:creationId xmlns="" xmlns:p14="http://schemas.microsoft.com/office/powerpoint/2010/main" val="4255442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Guess my </a:t>
            </a:r>
            <a:r>
              <a:rPr lang="en-US" dirty="0"/>
              <a:t>n</a:t>
            </a:r>
            <a:r>
              <a:rPr lang="en-US" dirty="0" smtClean="0"/>
              <a:t>umber </a:t>
            </a:r>
            <a:r>
              <a:rPr lang="en-US" sz="1800" dirty="0"/>
              <a:t>c</a:t>
            </a:r>
            <a:r>
              <a:rPr lang="en-US" sz="1800" dirty="0" smtClean="0"/>
              <a:t>ontinued </a:t>
            </a:r>
            <a:r>
              <a:rPr lang="en-US" sz="1800" dirty="0"/>
              <a:t>3</a:t>
            </a:r>
            <a:r>
              <a:rPr lang="en-US" sz="1800" dirty="0" smtClean="0"/>
              <a:t>…</a:t>
            </a:r>
            <a:endParaRPr lang="en-US" sz="1800" dirty="0"/>
          </a:p>
        </p:txBody>
      </p:sp>
      <p:sp>
        <p:nvSpPr>
          <p:cNvPr id="3" name="Content Placeholder 2"/>
          <p:cNvSpPr>
            <a:spLocks noGrp="1"/>
          </p:cNvSpPr>
          <p:nvPr>
            <p:ph idx="1"/>
          </p:nvPr>
        </p:nvSpPr>
        <p:spPr>
          <a:xfrm>
            <a:off x="3428999" y="2020888"/>
            <a:ext cx="5376643" cy="4105275"/>
          </a:xfrm>
        </p:spPr>
        <p:txBody>
          <a:bodyPr>
            <a:normAutofit lnSpcReduction="10000"/>
          </a:bodyPr>
          <a:lstStyle/>
          <a:p>
            <a:pPr marL="0" indent="0">
              <a:buNone/>
            </a:pPr>
            <a:r>
              <a:rPr lang="en-US" dirty="0" smtClean="0"/>
              <a:t>Let's generate a number between 1 and 100.</a:t>
            </a:r>
          </a:p>
          <a:p>
            <a:r>
              <a:rPr lang="en-US" dirty="0" smtClean="0"/>
              <a:t>Tap </a:t>
            </a:r>
            <a:r>
              <a:rPr lang="en-US" b="1" dirty="0" smtClean="0"/>
              <a:t>random</a:t>
            </a:r>
            <a:r>
              <a:rPr lang="en-US" dirty="0" smtClean="0"/>
              <a:t> on the lower </a:t>
            </a:r>
            <a:br>
              <a:rPr lang="en-US" dirty="0" smtClean="0"/>
            </a:br>
            <a:r>
              <a:rPr lang="en-US" dirty="0" smtClean="0"/>
              <a:t>right keyboard.</a:t>
            </a:r>
            <a:endParaRPr lang="en-US" b="1" dirty="0"/>
          </a:p>
          <a:p>
            <a:r>
              <a:rPr lang="en-US" dirty="0" smtClean="0"/>
              <a:t>Type in </a:t>
            </a:r>
            <a:r>
              <a:rPr lang="en-US" b="1" dirty="0" smtClean="0"/>
              <a:t>100</a:t>
            </a:r>
            <a:r>
              <a:rPr lang="en-US" dirty="0" smtClean="0"/>
              <a:t>. Your code should look like this:</a:t>
            </a:r>
          </a:p>
          <a:p>
            <a:endParaRPr lang="en-US" dirty="0"/>
          </a:p>
          <a:p>
            <a:pPr marL="0" indent="0">
              <a:buNone/>
            </a:pPr>
            <a:r>
              <a:rPr lang="en-US" dirty="0" smtClean="0"/>
              <a:t>Due to the way in which </a:t>
            </a:r>
            <a:r>
              <a:rPr lang="en-US" dirty="0" err="1" smtClean="0"/>
              <a:t>TouchDevelop</a:t>
            </a:r>
            <a:r>
              <a:rPr lang="en-US" dirty="0" smtClean="0"/>
              <a:t> works, the code will generate a number between 0 and 99 NOT 1 and 100. </a:t>
            </a:r>
          </a:p>
          <a:p>
            <a:pPr marL="0" indent="0">
              <a:buNone/>
            </a:pPr>
            <a:r>
              <a:rPr lang="en-US" dirty="0" smtClean="0"/>
              <a:t>In order to rectify this, we need to add a 1 to the randomly generated number i.e. a 0 will become a 1 and 99 will become 100 etc.</a:t>
            </a:r>
            <a:endParaRPr lang="en-US" dirty="0"/>
          </a:p>
        </p:txBody>
      </p:sp>
      <p:sp>
        <p:nvSpPr>
          <p:cNvPr id="14" name="Footer Placeholder 13"/>
          <p:cNvSpPr>
            <a:spLocks noGrp="1"/>
          </p:cNvSpPr>
          <p:nvPr>
            <p:ph type="ftr" sz="quarter" idx="11"/>
          </p:nvPr>
        </p:nvSpPr>
        <p:spPr/>
        <p:txBody>
          <a:bodyPr/>
          <a:lstStyle/>
          <a:p>
            <a:r>
              <a:rPr lang="en-US" smtClean="0"/>
              <a:t>Created by S. Johnson - www.touchdevelop.weebly.com</a:t>
            </a:r>
            <a:endParaRPr lang="en-US"/>
          </a:p>
        </p:txBody>
      </p:sp>
      <p:pic>
        <p:nvPicPr>
          <p:cNvPr id="4" name="Picture 3"/>
          <p:cNvPicPr>
            <a:picLocks noChangeAspect="1"/>
          </p:cNvPicPr>
          <p:nvPr/>
        </p:nvPicPr>
        <p:blipFill>
          <a:blip r:embed="rId2" cstate="print"/>
          <a:stretch>
            <a:fillRect/>
          </a:stretch>
        </p:blipFill>
        <p:spPr>
          <a:xfrm>
            <a:off x="6702676" y="2508568"/>
            <a:ext cx="1206500" cy="736600"/>
          </a:xfrm>
          <a:prstGeom prst="rect">
            <a:avLst/>
          </a:prstGeom>
        </p:spPr>
      </p:pic>
      <p:pic>
        <p:nvPicPr>
          <p:cNvPr id="5" name="Picture 4"/>
          <p:cNvPicPr>
            <a:picLocks noChangeAspect="1"/>
          </p:cNvPicPr>
          <p:nvPr/>
        </p:nvPicPr>
        <p:blipFill>
          <a:blip r:embed="rId3" cstate="print"/>
          <a:stretch>
            <a:fillRect/>
          </a:stretch>
        </p:blipFill>
        <p:spPr>
          <a:xfrm>
            <a:off x="3741905" y="3779661"/>
            <a:ext cx="5253182" cy="288636"/>
          </a:xfrm>
          <a:prstGeom prst="rect">
            <a:avLst/>
          </a:prstGeom>
        </p:spPr>
      </p:pic>
    </p:spTree>
    <p:extLst>
      <p:ext uri="{BB962C8B-B14F-4D97-AF65-F5344CB8AC3E}">
        <p14:creationId xmlns="" xmlns:p14="http://schemas.microsoft.com/office/powerpoint/2010/main" val="3210304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Guess my </a:t>
            </a:r>
            <a:r>
              <a:rPr lang="en-US" dirty="0"/>
              <a:t>n</a:t>
            </a:r>
            <a:r>
              <a:rPr lang="en-US" dirty="0" smtClean="0"/>
              <a:t>umber </a:t>
            </a:r>
            <a:r>
              <a:rPr lang="en-US" sz="1800" dirty="0"/>
              <a:t>c</a:t>
            </a:r>
            <a:r>
              <a:rPr lang="en-US" sz="1800" dirty="0" smtClean="0"/>
              <a:t>ontinued </a:t>
            </a:r>
            <a:r>
              <a:rPr lang="en-US" sz="1800" dirty="0"/>
              <a:t>4</a:t>
            </a:r>
            <a:r>
              <a:rPr lang="en-US" sz="1800" dirty="0" smtClean="0"/>
              <a:t>…</a:t>
            </a:r>
            <a:endParaRPr lang="en-US" sz="1800" dirty="0"/>
          </a:p>
        </p:txBody>
      </p:sp>
      <p:sp>
        <p:nvSpPr>
          <p:cNvPr id="3" name="Content Placeholder 2"/>
          <p:cNvSpPr>
            <a:spLocks noGrp="1"/>
          </p:cNvSpPr>
          <p:nvPr>
            <p:ph idx="1"/>
          </p:nvPr>
        </p:nvSpPr>
        <p:spPr>
          <a:xfrm>
            <a:off x="3428999" y="2020888"/>
            <a:ext cx="5715001" cy="4700587"/>
          </a:xfrm>
        </p:spPr>
        <p:txBody>
          <a:bodyPr>
            <a:normAutofit lnSpcReduction="10000"/>
          </a:bodyPr>
          <a:lstStyle/>
          <a:p>
            <a:r>
              <a:rPr lang="en-US" dirty="0" smtClean="0"/>
              <a:t>Tap on the first line</a:t>
            </a:r>
            <a:r>
              <a:rPr lang="en-US" dirty="0"/>
              <a:t> </a:t>
            </a:r>
            <a:r>
              <a:rPr lang="en-US" dirty="0" smtClean="0"/>
              <a:t>and add </a:t>
            </a:r>
            <a:r>
              <a:rPr lang="en-US" b="1" dirty="0" smtClean="0"/>
              <a:t>+ 1</a:t>
            </a:r>
            <a:r>
              <a:rPr lang="en-US" dirty="0" smtClean="0"/>
              <a:t> </a:t>
            </a:r>
            <a:r>
              <a:rPr lang="en-US" dirty="0" smtClean="0"/>
              <a:t>to the </a:t>
            </a:r>
            <a:r>
              <a:rPr lang="en-US" dirty="0" smtClean="0"/>
              <a:t>end of </a:t>
            </a:r>
            <a:r>
              <a:rPr lang="en-US" dirty="0" smtClean="0"/>
              <a:t>the </a:t>
            </a:r>
            <a:r>
              <a:rPr lang="en-US" dirty="0" smtClean="0"/>
              <a:t>code:</a:t>
            </a:r>
          </a:p>
          <a:p>
            <a:pPr marL="0" indent="0">
              <a:buNone/>
            </a:pPr>
            <a:r>
              <a:rPr lang="en-US" b="1" dirty="0"/>
              <a:t/>
            </a:r>
            <a:br>
              <a:rPr lang="en-US" b="1" dirty="0"/>
            </a:br>
            <a:endParaRPr lang="en-US" dirty="0" smtClean="0"/>
          </a:p>
          <a:p>
            <a:pPr marL="0" indent="0">
              <a:buNone/>
            </a:pPr>
            <a:r>
              <a:rPr lang="en-US" dirty="0" smtClean="0"/>
              <a:t>Next we need to set a flag to let the computer know when the user has guessed the number right. (</a:t>
            </a:r>
            <a:r>
              <a:rPr lang="en-US" i="1" dirty="0" smtClean="0"/>
              <a:t>This will become useful later on!</a:t>
            </a:r>
            <a:r>
              <a:rPr lang="en-US" dirty="0" smtClean="0"/>
              <a:t>). We will use a variable to store the flag.</a:t>
            </a:r>
          </a:p>
          <a:p>
            <a:r>
              <a:rPr lang="en-US" dirty="0" smtClean="0"/>
              <a:t>Add a new line.</a:t>
            </a:r>
          </a:p>
          <a:p>
            <a:r>
              <a:rPr lang="en-US" dirty="0" smtClean="0"/>
              <a:t>Tap on </a:t>
            </a:r>
            <a:r>
              <a:rPr lang="en-US" b="1" dirty="0" err="1" smtClean="0"/>
              <a:t>var</a:t>
            </a:r>
            <a:r>
              <a:rPr lang="en-US" b="1" dirty="0" smtClean="0"/>
              <a:t> </a:t>
            </a:r>
            <a:r>
              <a:rPr lang="en-US" dirty="0" smtClean="0"/>
              <a:t>in the lower right keyboard.</a:t>
            </a:r>
          </a:p>
          <a:p>
            <a:r>
              <a:rPr lang="en-US" dirty="0" smtClean="0"/>
              <a:t>Rename the variable </a:t>
            </a:r>
            <a:r>
              <a:rPr lang="en-US" b="1" dirty="0"/>
              <a:t>g</a:t>
            </a:r>
            <a:r>
              <a:rPr lang="en-US" b="1" dirty="0" smtClean="0"/>
              <a:t>uessed right</a:t>
            </a:r>
            <a:r>
              <a:rPr lang="en-US" dirty="0" smtClean="0"/>
              <a:t>.</a:t>
            </a:r>
          </a:p>
          <a:p>
            <a:r>
              <a:rPr lang="en-US" dirty="0" smtClean="0"/>
              <a:t>Tap on </a:t>
            </a:r>
            <a:r>
              <a:rPr lang="en-US" b="1" dirty="0" smtClean="0"/>
              <a:t>false</a:t>
            </a:r>
            <a:r>
              <a:rPr lang="en-US" dirty="0" smtClean="0"/>
              <a:t> in the lower left keyboard.</a:t>
            </a:r>
          </a:p>
        </p:txBody>
      </p:sp>
      <p:sp>
        <p:nvSpPr>
          <p:cNvPr id="14" name="Footer Placeholder 13"/>
          <p:cNvSpPr>
            <a:spLocks noGrp="1"/>
          </p:cNvSpPr>
          <p:nvPr>
            <p:ph type="ftr" sz="quarter" idx="11"/>
          </p:nvPr>
        </p:nvSpPr>
        <p:spPr/>
        <p:txBody>
          <a:bodyPr/>
          <a:lstStyle/>
          <a:p>
            <a:r>
              <a:rPr lang="en-US" smtClean="0"/>
              <a:t>Created by S. Johnson - www.touchdevelop.weebly.com</a:t>
            </a:r>
            <a:endParaRPr lang="en-US"/>
          </a:p>
        </p:txBody>
      </p:sp>
      <p:pic>
        <p:nvPicPr>
          <p:cNvPr id="6" name="Picture 5"/>
          <p:cNvPicPr>
            <a:picLocks noChangeAspect="1"/>
          </p:cNvPicPr>
          <p:nvPr/>
        </p:nvPicPr>
        <p:blipFill>
          <a:blip r:embed="rId2" cstate="print"/>
          <a:stretch>
            <a:fillRect/>
          </a:stretch>
        </p:blipFill>
        <p:spPr>
          <a:xfrm>
            <a:off x="3872778" y="2745304"/>
            <a:ext cx="4560455" cy="496455"/>
          </a:xfrm>
          <a:prstGeom prst="rect">
            <a:avLst/>
          </a:prstGeom>
        </p:spPr>
      </p:pic>
      <p:sp>
        <p:nvSpPr>
          <p:cNvPr id="7" name="Rounded Rectangle 6"/>
          <p:cNvSpPr/>
          <p:nvPr/>
        </p:nvSpPr>
        <p:spPr>
          <a:xfrm>
            <a:off x="7585886" y="2728592"/>
            <a:ext cx="813929" cy="496455"/>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9" name="Straight Arrow Connector 8"/>
          <p:cNvCxnSpPr/>
          <p:nvPr/>
        </p:nvCxnSpPr>
        <p:spPr>
          <a:xfrm>
            <a:off x="4528139" y="2473309"/>
            <a:ext cx="3057747" cy="2552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rotWithShape="1">
          <a:blip r:embed="rId3" cstate="print"/>
          <a:srcRect l="1" r="85211" b="34236"/>
          <a:stretch/>
        </p:blipFill>
        <p:spPr>
          <a:xfrm>
            <a:off x="7851168" y="5156487"/>
            <a:ext cx="954474" cy="441891"/>
          </a:xfrm>
          <a:prstGeom prst="rect">
            <a:avLst/>
          </a:prstGeom>
        </p:spPr>
      </p:pic>
      <p:pic>
        <p:nvPicPr>
          <p:cNvPr id="10" name="Picture 9"/>
          <p:cNvPicPr>
            <a:picLocks noChangeAspect="1"/>
          </p:cNvPicPr>
          <p:nvPr/>
        </p:nvPicPr>
        <p:blipFill rotWithShape="1">
          <a:blip r:embed="rId4" cstate="print"/>
          <a:srcRect t="73366" r="85613"/>
          <a:stretch/>
        </p:blipFill>
        <p:spPr>
          <a:xfrm>
            <a:off x="5517220" y="4549199"/>
            <a:ext cx="553127" cy="607289"/>
          </a:xfrm>
          <a:prstGeom prst="rect">
            <a:avLst/>
          </a:prstGeom>
        </p:spPr>
      </p:pic>
      <p:pic>
        <p:nvPicPr>
          <p:cNvPr id="11" name="Picture 10"/>
          <p:cNvPicPr>
            <a:picLocks noChangeAspect="1"/>
          </p:cNvPicPr>
          <p:nvPr/>
        </p:nvPicPr>
        <p:blipFill>
          <a:blip r:embed="rId5" cstate="print"/>
          <a:stretch>
            <a:fillRect/>
          </a:stretch>
        </p:blipFill>
        <p:spPr>
          <a:xfrm>
            <a:off x="8078758" y="6043334"/>
            <a:ext cx="797686" cy="419835"/>
          </a:xfrm>
          <a:prstGeom prst="rect">
            <a:avLst/>
          </a:prstGeom>
        </p:spPr>
      </p:pic>
    </p:spTree>
    <p:extLst>
      <p:ext uri="{BB962C8B-B14F-4D97-AF65-F5344CB8AC3E}">
        <p14:creationId xmlns="" xmlns:p14="http://schemas.microsoft.com/office/powerpoint/2010/main" val="3005673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Guess my </a:t>
            </a:r>
            <a:r>
              <a:rPr lang="en-US" dirty="0"/>
              <a:t>n</a:t>
            </a:r>
            <a:r>
              <a:rPr lang="en-US" dirty="0" smtClean="0"/>
              <a:t>umber </a:t>
            </a:r>
            <a:r>
              <a:rPr lang="en-US" sz="1800" dirty="0"/>
              <a:t>c</a:t>
            </a:r>
            <a:r>
              <a:rPr lang="en-US" sz="1800" dirty="0" smtClean="0"/>
              <a:t>ontinued </a:t>
            </a:r>
            <a:r>
              <a:rPr lang="en-US" sz="1800" dirty="0"/>
              <a:t>5</a:t>
            </a:r>
            <a:r>
              <a:rPr lang="en-US" sz="1800" dirty="0" smtClean="0"/>
              <a:t>…</a:t>
            </a:r>
            <a:endParaRPr lang="en-US" sz="1800" dirty="0"/>
          </a:p>
        </p:txBody>
      </p:sp>
      <p:sp>
        <p:nvSpPr>
          <p:cNvPr id="3" name="Content Placeholder 2"/>
          <p:cNvSpPr>
            <a:spLocks noGrp="1"/>
          </p:cNvSpPr>
          <p:nvPr>
            <p:ph idx="1"/>
          </p:nvPr>
        </p:nvSpPr>
        <p:spPr>
          <a:xfrm>
            <a:off x="3428999" y="2020888"/>
            <a:ext cx="5376643" cy="4700587"/>
          </a:xfrm>
        </p:spPr>
        <p:txBody>
          <a:bodyPr>
            <a:normAutofit/>
          </a:bodyPr>
          <a:lstStyle/>
          <a:p>
            <a:pPr marL="0" indent="0">
              <a:buNone/>
            </a:pPr>
            <a:r>
              <a:rPr lang="en-US" dirty="0" smtClean="0"/>
              <a:t>Next we need to ask the user to enter their guess.</a:t>
            </a:r>
          </a:p>
          <a:p>
            <a:r>
              <a:rPr lang="en-US" dirty="0" smtClean="0"/>
              <a:t>Add a new line.</a:t>
            </a:r>
          </a:p>
          <a:p>
            <a:r>
              <a:rPr lang="en-US" dirty="0" smtClean="0"/>
              <a:t>Tap on </a:t>
            </a:r>
            <a:r>
              <a:rPr lang="en-US" b="1" dirty="0" err="1" smtClean="0"/>
              <a:t>var</a:t>
            </a:r>
            <a:r>
              <a:rPr lang="en-US" b="1" dirty="0" smtClean="0"/>
              <a:t> </a:t>
            </a:r>
            <a:r>
              <a:rPr lang="en-US" dirty="0" smtClean="0"/>
              <a:t>in the lower right keyboard.</a:t>
            </a:r>
          </a:p>
          <a:p>
            <a:r>
              <a:rPr lang="en-US" dirty="0" smtClean="0"/>
              <a:t>Rename the variable </a:t>
            </a:r>
            <a:r>
              <a:rPr lang="en-US" b="1" dirty="0" smtClean="0"/>
              <a:t>guess</a:t>
            </a:r>
            <a:r>
              <a:rPr lang="en-US" dirty="0" smtClean="0"/>
              <a:t>.</a:t>
            </a:r>
          </a:p>
          <a:p>
            <a:pPr marL="0" indent="0">
              <a:buNone/>
            </a:pPr>
            <a:r>
              <a:rPr lang="en-US" dirty="0"/>
              <a:t>Now we need to create an input box for the user to enter their </a:t>
            </a:r>
            <a:r>
              <a:rPr lang="en-US" dirty="0" smtClean="0"/>
              <a:t>number.</a:t>
            </a:r>
            <a:endParaRPr lang="en-US" dirty="0"/>
          </a:p>
          <a:p>
            <a:r>
              <a:rPr lang="en-US" dirty="0"/>
              <a:t>Tap on </a:t>
            </a:r>
            <a:r>
              <a:rPr lang="en-US" b="1" dirty="0"/>
              <a:t>wall</a:t>
            </a:r>
            <a:r>
              <a:rPr lang="en-US" dirty="0"/>
              <a:t> in the lower </a:t>
            </a:r>
            <a:br>
              <a:rPr lang="en-US" dirty="0"/>
            </a:br>
            <a:r>
              <a:rPr lang="en-US" dirty="0"/>
              <a:t>right keyboard.</a:t>
            </a:r>
          </a:p>
          <a:p>
            <a:pPr marL="0" indent="0">
              <a:buNone/>
            </a:pPr>
            <a:endParaRPr lang="en-US" dirty="0" smtClean="0"/>
          </a:p>
        </p:txBody>
      </p:sp>
      <p:sp>
        <p:nvSpPr>
          <p:cNvPr id="14" name="Footer Placeholder 13"/>
          <p:cNvSpPr>
            <a:spLocks noGrp="1"/>
          </p:cNvSpPr>
          <p:nvPr>
            <p:ph type="ftr" sz="quarter" idx="11"/>
          </p:nvPr>
        </p:nvSpPr>
        <p:spPr/>
        <p:txBody>
          <a:bodyPr/>
          <a:lstStyle/>
          <a:p>
            <a:r>
              <a:rPr lang="en-US" smtClean="0"/>
              <a:t>Created by S. Johnson - www.touchdevelop.weebly.com</a:t>
            </a:r>
            <a:endParaRPr lang="en-US"/>
          </a:p>
        </p:txBody>
      </p:sp>
      <p:pic>
        <p:nvPicPr>
          <p:cNvPr id="8" name="Picture 7"/>
          <p:cNvPicPr>
            <a:picLocks noChangeAspect="1"/>
          </p:cNvPicPr>
          <p:nvPr/>
        </p:nvPicPr>
        <p:blipFill rotWithShape="1">
          <a:blip r:embed="rId2" cstate="print"/>
          <a:srcRect l="1" r="85211" b="34236"/>
          <a:stretch/>
        </p:blipFill>
        <p:spPr>
          <a:xfrm>
            <a:off x="8078758" y="3030424"/>
            <a:ext cx="954474" cy="441891"/>
          </a:xfrm>
          <a:prstGeom prst="rect">
            <a:avLst/>
          </a:prstGeom>
        </p:spPr>
      </p:pic>
      <p:pic>
        <p:nvPicPr>
          <p:cNvPr id="10" name="Picture 9"/>
          <p:cNvPicPr>
            <a:picLocks noChangeAspect="1"/>
          </p:cNvPicPr>
          <p:nvPr/>
        </p:nvPicPr>
        <p:blipFill rotWithShape="1">
          <a:blip r:embed="rId3" cstate="print"/>
          <a:srcRect t="73366" r="85613"/>
          <a:stretch/>
        </p:blipFill>
        <p:spPr>
          <a:xfrm>
            <a:off x="5517220" y="2463211"/>
            <a:ext cx="553127" cy="607289"/>
          </a:xfrm>
          <a:prstGeom prst="rect">
            <a:avLst/>
          </a:prstGeom>
        </p:spPr>
      </p:pic>
      <p:pic>
        <p:nvPicPr>
          <p:cNvPr id="12" name="Picture 11"/>
          <p:cNvPicPr>
            <a:picLocks noChangeAspect="1"/>
          </p:cNvPicPr>
          <p:nvPr/>
        </p:nvPicPr>
        <p:blipFill>
          <a:blip r:embed="rId4" cstate="print"/>
          <a:stretch>
            <a:fillRect/>
          </a:stretch>
        </p:blipFill>
        <p:spPr>
          <a:xfrm>
            <a:off x="6525841" y="4903954"/>
            <a:ext cx="1206500" cy="571500"/>
          </a:xfrm>
          <a:prstGeom prst="rect">
            <a:avLst/>
          </a:prstGeom>
        </p:spPr>
      </p:pic>
    </p:spTree>
    <p:extLst>
      <p:ext uri="{BB962C8B-B14F-4D97-AF65-F5344CB8AC3E}">
        <p14:creationId xmlns="" xmlns:p14="http://schemas.microsoft.com/office/powerpoint/2010/main" val="4076863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1773055"/>
            <a:ext cx="5397404" cy="4812507"/>
          </a:xfrm>
        </p:spPr>
        <p:txBody>
          <a:bodyPr/>
          <a:lstStyle/>
          <a:p>
            <a:pPr marL="0" indent="0">
              <a:buNone/>
            </a:pPr>
            <a:r>
              <a:rPr lang="en-US" dirty="0" smtClean="0"/>
              <a:t>In the hello world example, we used the </a:t>
            </a:r>
            <a:r>
              <a:rPr lang="en-US" b="1" dirty="0" smtClean="0"/>
              <a:t>ask string</a:t>
            </a:r>
            <a:r>
              <a:rPr lang="en-US" dirty="0" smtClean="0"/>
              <a:t> command to create an input box however, because this time we want the user to enter a number rather than text, we instead use the </a:t>
            </a:r>
            <a:r>
              <a:rPr lang="en-US" b="1" dirty="0" smtClean="0"/>
              <a:t>ask number</a:t>
            </a:r>
            <a:r>
              <a:rPr lang="en-US" dirty="0" smtClean="0"/>
              <a:t> command.</a:t>
            </a:r>
          </a:p>
          <a:p>
            <a:r>
              <a:rPr lang="en-US" dirty="0" smtClean="0"/>
              <a:t>Tap on </a:t>
            </a:r>
            <a:r>
              <a:rPr lang="en-US" b="1" dirty="0" smtClean="0"/>
              <a:t>ask number</a:t>
            </a:r>
            <a:r>
              <a:rPr lang="en-US" dirty="0" smtClean="0"/>
              <a:t> on the lower </a:t>
            </a:r>
            <a:br>
              <a:rPr lang="en-US" dirty="0" smtClean="0"/>
            </a:br>
            <a:r>
              <a:rPr lang="en-US" dirty="0" smtClean="0"/>
              <a:t>right keyboard.</a:t>
            </a:r>
          </a:p>
          <a:p>
            <a:r>
              <a:rPr lang="en-US" i="1" dirty="0" smtClean="0"/>
              <a:t>Remember:</a:t>
            </a:r>
            <a:r>
              <a:rPr lang="en-US" dirty="0" smtClean="0"/>
              <a:t> If </a:t>
            </a:r>
            <a:r>
              <a:rPr lang="en-US" dirty="0"/>
              <a:t>you can’t see the </a:t>
            </a:r>
            <a:r>
              <a:rPr lang="en-US" dirty="0" smtClean="0"/>
              <a:t>ask string </a:t>
            </a:r>
            <a:r>
              <a:rPr lang="en-US" dirty="0"/>
              <a:t>button, click on </a:t>
            </a:r>
            <a:r>
              <a:rPr lang="en-US" dirty="0" smtClean="0"/>
              <a:t>the                button.</a:t>
            </a:r>
          </a:p>
          <a:p>
            <a:r>
              <a:rPr lang="en-US" dirty="0" smtClean="0"/>
              <a:t>Tap on </a:t>
            </a:r>
            <a:r>
              <a:rPr lang="en-US" b="1" dirty="0" smtClean="0"/>
              <a:t>“</a:t>
            </a:r>
            <a:r>
              <a:rPr lang="en-US" b="1" dirty="0" err="1" smtClean="0"/>
              <a:t>abc</a:t>
            </a:r>
            <a:r>
              <a:rPr lang="en-US" b="1" dirty="0" smtClean="0"/>
              <a:t>”</a:t>
            </a:r>
            <a:r>
              <a:rPr lang="en-US" dirty="0" smtClean="0"/>
              <a:t> in the lower left keyboard. </a:t>
            </a:r>
            <a:endParaRPr lang="en-US" dirty="0"/>
          </a:p>
          <a:p>
            <a:r>
              <a:rPr lang="en-US" dirty="0" smtClean="0"/>
              <a:t>Type in </a:t>
            </a:r>
            <a:r>
              <a:rPr lang="en-US" b="1" dirty="0" smtClean="0"/>
              <a:t>What’s my number</a:t>
            </a:r>
            <a:r>
              <a:rPr lang="en-US" dirty="0" smtClean="0"/>
              <a:t>.</a:t>
            </a:r>
            <a:endParaRPr lang="en-US" dirty="0"/>
          </a:p>
          <a:p>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pic>
        <p:nvPicPr>
          <p:cNvPr id="10" name="Picture 9"/>
          <p:cNvPicPr>
            <a:picLocks noChangeAspect="1"/>
          </p:cNvPicPr>
          <p:nvPr/>
        </p:nvPicPr>
        <p:blipFill rotWithShape="1">
          <a:blip r:embed="rId2" cstate="print"/>
          <a:srcRect b="38098"/>
          <a:stretch/>
        </p:blipFill>
        <p:spPr>
          <a:xfrm>
            <a:off x="4922135" y="4484716"/>
            <a:ext cx="927100" cy="361632"/>
          </a:xfrm>
          <a:prstGeom prst="rect">
            <a:avLst/>
          </a:prstGeom>
        </p:spPr>
      </p:pic>
      <p:sp>
        <p:nvSpPr>
          <p:cNvPr id="11" name="Title 1"/>
          <p:cNvSpPr>
            <a:spLocks noGrp="1"/>
          </p:cNvSpPr>
          <p:nvPr>
            <p:ph type="title"/>
          </p:nvPr>
        </p:nvSpPr>
        <p:spPr>
          <a:xfrm>
            <a:off x="3429000" y="685800"/>
            <a:ext cx="4948238" cy="886968"/>
          </a:xfrm>
        </p:spPr>
        <p:txBody>
          <a:bodyPr/>
          <a:lstStyle/>
          <a:p>
            <a:r>
              <a:rPr lang="en-US" dirty="0" smtClean="0"/>
              <a:t>Guess my </a:t>
            </a:r>
            <a:r>
              <a:rPr lang="en-US" dirty="0"/>
              <a:t>n</a:t>
            </a:r>
            <a:r>
              <a:rPr lang="en-US" dirty="0" smtClean="0"/>
              <a:t>umber </a:t>
            </a:r>
            <a:r>
              <a:rPr lang="en-US" sz="1800" dirty="0"/>
              <a:t>c</a:t>
            </a:r>
            <a:r>
              <a:rPr lang="en-US" sz="1800" dirty="0" smtClean="0"/>
              <a:t>ontinued </a:t>
            </a:r>
            <a:r>
              <a:rPr lang="en-US" sz="1800" dirty="0"/>
              <a:t>6</a:t>
            </a:r>
            <a:r>
              <a:rPr lang="en-US" sz="1800" dirty="0" smtClean="0"/>
              <a:t>…</a:t>
            </a:r>
            <a:endParaRPr lang="en-US" sz="1800" dirty="0"/>
          </a:p>
        </p:txBody>
      </p:sp>
      <p:pic>
        <p:nvPicPr>
          <p:cNvPr id="12" name="Picture 11"/>
          <p:cNvPicPr>
            <a:picLocks noChangeAspect="1"/>
          </p:cNvPicPr>
          <p:nvPr/>
        </p:nvPicPr>
        <p:blipFill>
          <a:blip r:embed="rId3" cstate="print"/>
          <a:stretch>
            <a:fillRect/>
          </a:stretch>
        </p:blipFill>
        <p:spPr>
          <a:xfrm>
            <a:off x="7433863" y="3307363"/>
            <a:ext cx="1193800" cy="711200"/>
          </a:xfrm>
          <a:prstGeom prst="rect">
            <a:avLst/>
          </a:prstGeom>
        </p:spPr>
      </p:pic>
      <p:pic>
        <p:nvPicPr>
          <p:cNvPr id="13" name="Picture 12"/>
          <p:cNvPicPr>
            <a:picLocks noChangeAspect="1"/>
          </p:cNvPicPr>
          <p:nvPr/>
        </p:nvPicPr>
        <p:blipFill>
          <a:blip r:embed="rId4" cstate="print"/>
          <a:stretch>
            <a:fillRect/>
          </a:stretch>
        </p:blipFill>
        <p:spPr>
          <a:xfrm>
            <a:off x="8104668" y="4773348"/>
            <a:ext cx="944628" cy="687003"/>
          </a:xfrm>
          <a:prstGeom prst="rect">
            <a:avLst/>
          </a:prstGeom>
        </p:spPr>
      </p:pic>
      <p:pic>
        <p:nvPicPr>
          <p:cNvPr id="14" name="Picture 13"/>
          <p:cNvPicPr>
            <a:picLocks noChangeAspect="1"/>
          </p:cNvPicPr>
          <p:nvPr/>
        </p:nvPicPr>
        <p:blipFill>
          <a:blip r:embed="rId5" cstate="print"/>
          <a:stretch>
            <a:fillRect/>
          </a:stretch>
        </p:blipFill>
        <p:spPr>
          <a:xfrm>
            <a:off x="3259463" y="6093550"/>
            <a:ext cx="5720248" cy="262396"/>
          </a:xfrm>
          <a:prstGeom prst="rect">
            <a:avLst/>
          </a:prstGeom>
        </p:spPr>
      </p:pic>
    </p:spTree>
    <p:extLst>
      <p:ext uri="{BB962C8B-B14F-4D97-AF65-F5344CB8AC3E}">
        <p14:creationId xmlns="" xmlns:p14="http://schemas.microsoft.com/office/powerpoint/2010/main" val="3181800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1773055"/>
            <a:ext cx="5397404" cy="4812507"/>
          </a:xfrm>
        </p:spPr>
        <p:txBody>
          <a:bodyPr/>
          <a:lstStyle/>
          <a:p>
            <a:pPr marL="0" indent="0">
              <a:buNone/>
            </a:pPr>
            <a:r>
              <a:rPr lang="en-US" dirty="0" smtClean="0"/>
              <a:t>Next we need to program the computer to respond to the users guess.</a:t>
            </a:r>
          </a:p>
          <a:p>
            <a:pPr marL="0" indent="0">
              <a:buNone/>
            </a:pPr>
            <a:r>
              <a:rPr lang="en-US" dirty="0" smtClean="0"/>
              <a:t>Guess is higher – “Lower”</a:t>
            </a:r>
          </a:p>
          <a:p>
            <a:pPr marL="0" indent="0">
              <a:buNone/>
            </a:pPr>
            <a:r>
              <a:rPr lang="en-US" dirty="0" smtClean="0"/>
              <a:t>Guess is lower – “Higher”</a:t>
            </a:r>
          </a:p>
          <a:p>
            <a:pPr marL="0" indent="0">
              <a:buNone/>
            </a:pPr>
            <a:r>
              <a:rPr lang="en-US" dirty="0" smtClean="0"/>
              <a:t>Guess is correct – “Congratulations!”</a:t>
            </a:r>
          </a:p>
          <a:p>
            <a:pPr marL="0" indent="0">
              <a:buNone/>
            </a:pPr>
            <a:r>
              <a:rPr lang="en-US" dirty="0" smtClean="0"/>
              <a:t>For this we use the </a:t>
            </a:r>
            <a:r>
              <a:rPr lang="en-US" b="1" dirty="0" smtClean="0"/>
              <a:t>if</a:t>
            </a:r>
            <a:r>
              <a:rPr lang="en-US" dirty="0" smtClean="0"/>
              <a:t> command.</a:t>
            </a:r>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11" name="Title 1"/>
          <p:cNvSpPr>
            <a:spLocks noGrp="1"/>
          </p:cNvSpPr>
          <p:nvPr>
            <p:ph type="title"/>
          </p:nvPr>
        </p:nvSpPr>
        <p:spPr>
          <a:xfrm>
            <a:off x="3429000" y="685800"/>
            <a:ext cx="4948238" cy="886968"/>
          </a:xfrm>
        </p:spPr>
        <p:txBody>
          <a:bodyPr/>
          <a:lstStyle/>
          <a:p>
            <a:r>
              <a:rPr lang="en-US" dirty="0" smtClean="0"/>
              <a:t>Guess my </a:t>
            </a:r>
            <a:r>
              <a:rPr lang="en-US" dirty="0"/>
              <a:t>n</a:t>
            </a:r>
            <a:r>
              <a:rPr lang="en-US" dirty="0" smtClean="0"/>
              <a:t>umber </a:t>
            </a:r>
            <a:r>
              <a:rPr lang="en-US" sz="1800" dirty="0"/>
              <a:t>c</a:t>
            </a:r>
            <a:r>
              <a:rPr lang="en-US" sz="1800" dirty="0" smtClean="0"/>
              <a:t>ontinued </a:t>
            </a:r>
            <a:r>
              <a:rPr lang="en-US" sz="1800" dirty="0"/>
              <a:t>7</a:t>
            </a:r>
            <a:r>
              <a:rPr lang="en-US" sz="1800" dirty="0" smtClean="0"/>
              <a:t>…</a:t>
            </a:r>
            <a:endParaRPr lang="en-US" sz="1800" dirty="0"/>
          </a:p>
        </p:txBody>
      </p:sp>
    </p:spTree>
    <p:extLst>
      <p:ext uri="{BB962C8B-B14F-4D97-AF65-F5344CB8AC3E}">
        <p14:creationId xmlns="" xmlns:p14="http://schemas.microsoft.com/office/powerpoint/2010/main" val="2436932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Guess my </a:t>
            </a:r>
            <a:r>
              <a:rPr lang="en-US" dirty="0"/>
              <a:t>n</a:t>
            </a:r>
            <a:r>
              <a:rPr lang="en-US" dirty="0" smtClean="0"/>
              <a:t>umber </a:t>
            </a:r>
            <a:r>
              <a:rPr lang="en-US" sz="1800" dirty="0"/>
              <a:t>c</a:t>
            </a:r>
            <a:r>
              <a:rPr lang="en-US" sz="1800" dirty="0" smtClean="0"/>
              <a:t>ontinued </a:t>
            </a:r>
            <a:r>
              <a:rPr lang="en-US" sz="1800" dirty="0"/>
              <a:t>8</a:t>
            </a:r>
            <a:r>
              <a:rPr lang="en-US" sz="1800" dirty="0" smtClean="0"/>
              <a:t>…</a:t>
            </a:r>
            <a:endParaRPr lang="en-US" sz="1800" dirty="0"/>
          </a:p>
        </p:txBody>
      </p:sp>
      <p:sp>
        <p:nvSpPr>
          <p:cNvPr id="3" name="Content Placeholder 2"/>
          <p:cNvSpPr>
            <a:spLocks noGrp="1"/>
          </p:cNvSpPr>
          <p:nvPr>
            <p:ph idx="1"/>
          </p:nvPr>
        </p:nvSpPr>
        <p:spPr>
          <a:xfrm>
            <a:off x="3428999" y="2020888"/>
            <a:ext cx="5376643" cy="4700587"/>
          </a:xfrm>
        </p:spPr>
        <p:txBody>
          <a:bodyPr>
            <a:normAutofit/>
          </a:bodyPr>
          <a:lstStyle/>
          <a:p>
            <a:pPr marL="0" indent="0">
              <a:buNone/>
            </a:pPr>
            <a:r>
              <a:rPr lang="en-US" dirty="0" smtClean="0"/>
              <a:t>First let's create a response if the users guess is lower (less than) the number chosen randomly by the computer.</a:t>
            </a:r>
          </a:p>
          <a:p>
            <a:r>
              <a:rPr lang="en-US" dirty="0" smtClean="0"/>
              <a:t>Add a new line.</a:t>
            </a:r>
          </a:p>
          <a:p>
            <a:r>
              <a:rPr lang="en-US" dirty="0" smtClean="0"/>
              <a:t>Tap on </a:t>
            </a:r>
            <a:r>
              <a:rPr lang="en-US" b="1" dirty="0" smtClean="0"/>
              <a:t>if </a:t>
            </a:r>
            <a:r>
              <a:rPr lang="en-US" dirty="0" smtClean="0"/>
              <a:t>in the lower right keyboard.</a:t>
            </a:r>
          </a:p>
          <a:p>
            <a:r>
              <a:rPr lang="en-US" dirty="0" smtClean="0"/>
              <a:t>Tap on </a:t>
            </a:r>
            <a:r>
              <a:rPr lang="en-US" b="1" dirty="0" smtClean="0"/>
              <a:t>guess</a:t>
            </a:r>
            <a:r>
              <a:rPr lang="en-US" dirty="0"/>
              <a:t> </a:t>
            </a:r>
            <a:r>
              <a:rPr lang="en-US" dirty="0" smtClean="0"/>
              <a:t>on the lower right keyboard. (</a:t>
            </a:r>
            <a:r>
              <a:rPr lang="en-US" i="1" dirty="0" smtClean="0"/>
              <a:t>The variable used to store the users guess.)</a:t>
            </a:r>
            <a:endParaRPr lang="en-US" dirty="0" smtClean="0"/>
          </a:p>
          <a:p>
            <a:r>
              <a:rPr lang="en-US" dirty="0" smtClean="0"/>
              <a:t>Tap </a:t>
            </a:r>
            <a:r>
              <a:rPr lang="en-US" dirty="0"/>
              <a:t>on </a:t>
            </a:r>
            <a:r>
              <a:rPr lang="en-US" b="1" dirty="0" smtClean="0"/>
              <a:t>&lt; </a:t>
            </a:r>
            <a:r>
              <a:rPr lang="en-US" dirty="0" smtClean="0"/>
              <a:t>(less than symbol)</a:t>
            </a:r>
            <a:r>
              <a:rPr lang="en-US" b="1" dirty="0" smtClean="0"/>
              <a:t> </a:t>
            </a:r>
            <a:r>
              <a:rPr lang="en-US" dirty="0" smtClean="0"/>
              <a:t>in </a:t>
            </a:r>
            <a:br>
              <a:rPr lang="en-US" dirty="0" smtClean="0"/>
            </a:br>
            <a:r>
              <a:rPr lang="en-US" dirty="0" smtClean="0"/>
              <a:t>lower right keyboard.</a:t>
            </a:r>
          </a:p>
          <a:p>
            <a:r>
              <a:rPr lang="en-US" dirty="0" smtClean="0"/>
              <a:t>Tap on </a:t>
            </a:r>
            <a:r>
              <a:rPr lang="en-US" b="1" dirty="0" smtClean="0"/>
              <a:t>random number </a:t>
            </a:r>
            <a:r>
              <a:rPr lang="en-US" dirty="0" smtClean="0"/>
              <a:t>in the lower right keyboard.</a:t>
            </a:r>
            <a:r>
              <a:rPr lang="en-US" dirty="0"/>
              <a:t> (</a:t>
            </a:r>
            <a:r>
              <a:rPr lang="en-US" i="1" dirty="0"/>
              <a:t>The variable used to store </a:t>
            </a:r>
            <a:r>
              <a:rPr lang="en-US" i="1" dirty="0" smtClean="0"/>
              <a:t>number chosen randomly by the computer.</a:t>
            </a:r>
            <a:r>
              <a:rPr lang="en-US" i="1" dirty="0"/>
              <a:t>)</a:t>
            </a:r>
            <a:endParaRPr lang="en-US" dirty="0"/>
          </a:p>
          <a:p>
            <a:endParaRPr lang="en-US" dirty="0"/>
          </a:p>
          <a:p>
            <a:pPr marL="0" indent="0">
              <a:buNone/>
            </a:pPr>
            <a:endParaRPr lang="en-US" dirty="0" smtClean="0"/>
          </a:p>
        </p:txBody>
      </p:sp>
      <p:sp>
        <p:nvSpPr>
          <p:cNvPr id="14" name="Footer Placeholder 13"/>
          <p:cNvSpPr>
            <a:spLocks noGrp="1"/>
          </p:cNvSpPr>
          <p:nvPr>
            <p:ph type="ftr" sz="quarter" idx="11"/>
          </p:nvPr>
        </p:nvSpPr>
        <p:spPr/>
        <p:txBody>
          <a:bodyPr/>
          <a:lstStyle/>
          <a:p>
            <a:r>
              <a:rPr lang="en-US" smtClean="0"/>
              <a:t>Created by S. Johnson - www.touchdevelop.weebly.com</a:t>
            </a:r>
            <a:endParaRPr lang="en-US"/>
          </a:p>
        </p:txBody>
      </p:sp>
      <p:pic>
        <p:nvPicPr>
          <p:cNvPr id="10" name="Picture 9"/>
          <p:cNvPicPr>
            <a:picLocks noChangeAspect="1"/>
          </p:cNvPicPr>
          <p:nvPr/>
        </p:nvPicPr>
        <p:blipFill rotWithShape="1">
          <a:blip r:embed="rId2" cstate="print"/>
          <a:srcRect t="73366" r="85613"/>
          <a:stretch/>
        </p:blipFill>
        <p:spPr>
          <a:xfrm>
            <a:off x="5517220" y="2961057"/>
            <a:ext cx="553127" cy="607289"/>
          </a:xfrm>
          <a:prstGeom prst="rect">
            <a:avLst/>
          </a:prstGeom>
        </p:spPr>
      </p:pic>
      <p:pic>
        <p:nvPicPr>
          <p:cNvPr id="4" name="Picture 3"/>
          <p:cNvPicPr>
            <a:picLocks noChangeAspect="1"/>
          </p:cNvPicPr>
          <p:nvPr/>
        </p:nvPicPr>
        <p:blipFill>
          <a:blip r:embed="rId3" cstate="print"/>
          <a:stretch>
            <a:fillRect/>
          </a:stretch>
        </p:blipFill>
        <p:spPr>
          <a:xfrm>
            <a:off x="7861833" y="3462446"/>
            <a:ext cx="927100" cy="635000"/>
          </a:xfrm>
          <a:prstGeom prst="rect">
            <a:avLst/>
          </a:prstGeom>
        </p:spPr>
      </p:pic>
      <p:pic>
        <p:nvPicPr>
          <p:cNvPr id="5" name="Picture 4"/>
          <p:cNvPicPr>
            <a:picLocks noChangeAspect="1"/>
          </p:cNvPicPr>
          <p:nvPr/>
        </p:nvPicPr>
        <p:blipFill>
          <a:blip r:embed="rId4" cstate="print"/>
          <a:stretch>
            <a:fillRect/>
          </a:stretch>
        </p:blipFill>
        <p:spPr>
          <a:xfrm>
            <a:off x="7254283" y="4807387"/>
            <a:ext cx="1206500" cy="685800"/>
          </a:xfrm>
          <a:prstGeom prst="rect">
            <a:avLst/>
          </a:prstGeom>
        </p:spPr>
      </p:pic>
    </p:spTree>
    <p:extLst>
      <p:ext uri="{BB962C8B-B14F-4D97-AF65-F5344CB8AC3E}">
        <p14:creationId xmlns="" xmlns:p14="http://schemas.microsoft.com/office/powerpoint/2010/main" val="2750007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1773055"/>
            <a:ext cx="5397404" cy="4812507"/>
          </a:xfrm>
        </p:spPr>
        <p:txBody>
          <a:bodyPr>
            <a:normAutofit/>
          </a:bodyPr>
          <a:lstStyle/>
          <a:p>
            <a:pPr marL="0" indent="0">
              <a:buNone/>
            </a:pPr>
            <a:r>
              <a:rPr lang="en-US" dirty="0" smtClean="0"/>
              <a:t>Your code should look like this:</a:t>
            </a:r>
          </a:p>
          <a:p>
            <a:pPr marL="0" indent="0">
              <a:buNone/>
            </a:pPr>
            <a:endParaRPr lang="en-US" dirty="0"/>
          </a:p>
          <a:p>
            <a:pPr marL="0" indent="0">
              <a:buNone/>
            </a:pPr>
            <a:endParaRPr lang="en-US" dirty="0" smtClean="0"/>
          </a:p>
          <a:p>
            <a:pPr marL="0" indent="0">
              <a:buNone/>
            </a:pPr>
            <a:endParaRPr lang="en-US" dirty="0"/>
          </a:p>
          <a:p>
            <a:r>
              <a:rPr lang="en-US" dirty="0" smtClean="0"/>
              <a:t>Tap on </a:t>
            </a:r>
            <a:r>
              <a:rPr lang="en-US" b="1" dirty="0" smtClean="0"/>
              <a:t>do nothing </a:t>
            </a:r>
            <a:r>
              <a:rPr lang="en-US" dirty="0" smtClean="0"/>
              <a:t>(</a:t>
            </a:r>
            <a:r>
              <a:rPr lang="en-US" i="1" dirty="0" smtClean="0"/>
              <a:t>in-between the </a:t>
            </a:r>
            <a:r>
              <a:rPr lang="en-US" b="1" dirty="0" smtClean="0">
                <a:solidFill>
                  <a:srgbClr val="749805"/>
                </a:solidFill>
              </a:rPr>
              <a:t>if</a:t>
            </a:r>
            <a:r>
              <a:rPr lang="en-US" i="1" dirty="0" smtClean="0"/>
              <a:t> and </a:t>
            </a:r>
            <a:r>
              <a:rPr lang="en-US" b="1" dirty="0" smtClean="0">
                <a:solidFill>
                  <a:srgbClr val="749805"/>
                </a:solidFill>
              </a:rPr>
              <a:t>else </a:t>
            </a:r>
            <a:r>
              <a:rPr lang="en-US" i="1" dirty="0" smtClean="0"/>
              <a:t>commands.</a:t>
            </a:r>
            <a:r>
              <a:rPr lang="en-US" dirty="0" smtClean="0"/>
              <a:t>) </a:t>
            </a:r>
          </a:p>
          <a:p>
            <a:r>
              <a:rPr lang="en-US" dirty="0" smtClean="0"/>
              <a:t>Tap on </a:t>
            </a:r>
            <a:r>
              <a:rPr lang="en-US" b="1" dirty="0" smtClean="0"/>
              <a:t>“</a:t>
            </a:r>
            <a:r>
              <a:rPr lang="en-US" b="1" dirty="0" err="1" smtClean="0"/>
              <a:t>abc</a:t>
            </a:r>
            <a:r>
              <a:rPr lang="en-US" b="1" dirty="0" smtClean="0"/>
              <a:t>” </a:t>
            </a:r>
            <a:r>
              <a:rPr lang="en-US" dirty="0" smtClean="0"/>
              <a:t>in the lower left keyboard.</a:t>
            </a:r>
          </a:p>
          <a:p>
            <a:r>
              <a:rPr lang="en-US" dirty="0" smtClean="0"/>
              <a:t>Type “</a:t>
            </a:r>
            <a:r>
              <a:rPr lang="en-US" b="1" dirty="0" smtClean="0"/>
              <a:t>Higher</a:t>
            </a:r>
            <a:r>
              <a:rPr lang="en-US" dirty="0" smtClean="0"/>
              <a:t>”</a:t>
            </a:r>
          </a:p>
          <a:p>
            <a:r>
              <a:rPr lang="en-US" dirty="0" smtClean="0"/>
              <a:t>Tap on </a:t>
            </a:r>
            <a:r>
              <a:rPr lang="en-US" b="1" dirty="0" smtClean="0"/>
              <a:t>post to wall</a:t>
            </a:r>
            <a:r>
              <a:rPr lang="en-US" dirty="0" smtClean="0"/>
              <a:t> in the lower</a:t>
            </a:r>
            <a:br>
              <a:rPr lang="en-US" dirty="0" smtClean="0"/>
            </a:br>
            <a:r>
              <a:rPr lang="en-US" dirty="0" smtClean="0"/>
              <a:t>right keyboard.</a:t>
            </a:r>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11" name="Title 1"/>
          <p:cNvSpPr>
            <a:spLocks noGrp="1"/>
          </p:cNvSpPr>
          <p:nvPr>
            <p:ph type="title"/>
          </p:nvPr>
        </p:nvSpPr>
        <p:spPr>
          <a:xfrm>
            <a:off x="3429000" y="685800"/>
            <a:ext cx="4948238" cy="886968"/>
          </a:xfrm>
        </p:spPr>
        <p:txBody>
          <a:bodyPr/>
          <a:lstStyle/>
          <a:p>
            <a:r>
              <a:rPr lang="en-US" dirty="0" smtClean="0"/>
              <a:t>Guess my </a:t>
            </a:r>
            <a:r>
              <a:rPr lang="en-US" dirty="0"/>
              <a:t>n</a:t>
            </a:r>
            <a:r>
              <a:rPr lang="en-US" dirty="0" smtClean="0"/>
              <a:t>umber </a:t>
            </a:r>
            <a:r>
              <a:rPr lang="en-US" sz="1800" dirty="0"/>
              <a:t>c</a:t>
            </a:r>
            <a:r>
              <a:rPr lang="en-US" sz="1800" dirty="0" smtClean="0"/>
              <a:t>ontinued </a:t>
            </a:r>
            <a:r>
              <a:rPr lang="en-US" sz="1800" dirty="0"/>
              <a:t>9</a:t>
            </a:r>
            <a:r>
              <a:rPr lang="en-US" sz="1800" dirty="0" smtClean="0"/>
              <a:t>…</a:t>
            </a:r>
            <a:endParaRPr lang="en-US" sz="1800" dirty="0"/>
          </a:p>
        </p:txBody>
      </p:sp>
      <p:pic>
        <p:nvPicPr>
          <p:cNvPr id="2" name="Picture 1"/>
          <p:cNvPicPr>
            <a:picLocks noChangeAspect="1"/>
          </p:cNvPicPr>
          <p:nvPr/>
        </p:nvPicPr>
        <p:blipFill>
          <a:blip r:embed="rId2" cstate="print"/>
          <a:stretch>
            <a:fillRect/>
          </a:stretch>
        </p:blipFill>
        <p:spPr>
          <a:xfrm>
            <a:off x="3696344" y="2358534"/>
            <a:ext cx="4140200" cy="1181100"/>
          </a:xfrm>
          <a:prstGeom prst="rect">
            <a:avLst/>
          </a:prstGeom>
        </p:spPr>
      </p:pic>
      <p:cxnSp>
        <p:nvCxnSpPr>
          <p:cNvPr id="6" name="Straight Arrow Connector 5"/>
          <p:cNvCxnSpPr/>
          <p:nvPr/>
        </p:nvCxnSpPr>
        <p:spPr>
          <a:xfrm flipH="1" flipV="1">
            <a:off x="5564097" y="2924520"/>
            <a:ext cx="1186339" cy="8188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3" cstate="print"/>
          <a:stretch>
            <a:fillRect/>
          </a:stretch>
        </p:blipFill>
        <p:spPr>
          <a:xfrm>
            <a:off x="8164315" y="4470335"/>
            <a:ext cx="858753" cy="624548"/>
          </a:xfrm>
          <a:prstGeom prst="rect">
            <a:avLst/>
          </a:prstGeom>
        </p:spPr>
      </p:pic>
      <p:pic>
        <p:nvPicPr>
          <p:cNvPr id="7" name="Picture 6"/>
          <p:cNvPicPr>
            <a:picLocks noChangeAspect="1"/>
          </p:cNvPicPr>
          <p:nvPr/>
        </p:nvPicPr>
        <p:blipFill>
          <a:blip r:embed="rId4" cstate="print"/>
          <a:stretch>
            <a:fillRect/>
          </a:stretch>
        </p:blipFill>
        <p:spPr>
          <a:xfrm>
            <a:off x="7363228" y="5576122"/>
            <a:ext cx="1181100" cy="673100"/>
          </a:xfrm>
          <a:prstGeom prst="rect">
            <a:avLst/>
          </a:prstGeom>
        </p:spPr>
      </p:pic>
    </p:spTree>
    <p:extLst>
      <p:ext uri="{BB962C8B-B14F-4D97-AF65-F5344CB8AC3E}">
        <p14:creationId xmlns="" xmlns:p14="http://schemas.microsoft.com/office/powerpoint/2010/main" val="30789213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1773055"/>
            <a:ext cx="5397404" cy="4812507"/>
          </a:xfrm>
        </p:spPr>
        <p:txBody>
          <a:bodyPr>
            <a:normAutofit/>
          </a:bodyPr>
          <a:lstStyle/>
          <a:p>
            <a:pPr marL="0" indent="0">
              <a:buNone/>
            </a:pPr>
            <a:r>
              <a:rPr lang="en-US" dirty="0" smtClean="0"/>
              <a:t>Your code should look like this:</a:t>
            </a:r>
          </a:p>
          <a:p>
            <a:pPr marL="0" indent="0">
              <a:buNone/>
            </a:pPr>
            <a:endParaRPr lang="en-US" dirty="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11" name="Title 1"/>
          <p:cNvSpPr>
            <a:spLocks noGrp="1"/>
          </p:cNvSpPr>
          <p:nvPr>
            <p:ph type="title"/>
          </p:nvPr>
        </p:nvSpPr>
        <p:spPr>
          <a:xfrm>
            <a:off x="3429000" y="685800"/>
            <a:ext cx="5397404" cy="886968"/>
          </a:xfrm>
        </p:spPr>
        <p:txBody>
          <a:bodyPr/>
          <a:lstStyle/>
          <a:p>
            <a:r>
              <a:rPr lang="en-US" dirty="0" smtClean="0"/>
              <a:t>Guess my </a:t>
            </a:r>
            <a:r>
              <a:rPr lang="en-US" dirty="0"/>
              <a:t>n</a:t>
            </a:r>
            <a:r>
              <a:rPr lang="en-US" dirty="0" smtClean="0"/>
              <a:t>umber </a:t>
            </a:r>
            <a:r>
              <a:rPr lang="en-US" sz="1800" dirty="0"/>
              <a:t>c</a:t>
            </a:r>
            <a:r>
              <a:rPr lang="en-US" sz="1800" dirty="0" smtClean="0"/>
              <a:t>ontinued 10…</a:t>
            </a:r>
            <a:endParaRPr lang="en-US" sz="1800" dirty="0"/>
          </a:p>
        </p:txBody>
      </p:sp>
      <p:pic>
        <p:nvPicPr>
          <p:cNvPr id="5" name="Picture 4"/>
          <p:cNvPicPr>
            <a:picLocks noChangeAspect="1"/>
          </p:cNvPicPr>
          <p:nvPr/>
        </p:nvPicPr>
        <p:blipFill>
          <a:blip r:embed="rId2" cstate="print"/>
          <a:stretch>
            <a:fillRect/>
          </a:stretch>
        </p:blipFill>
        <p:spPr>
          <a:xfrm>
            <a:off x="2847620" y="2350691"/>
            <a:ext cx="6045620" cy="2277604"/>
          </a:xfrm>
          <a:prstGeom prst="rect">
            <a:avLst/>
          </a:prstGeom>
        </p:spPr>
      </p:pic>
    </p:spTree>
    <p:extLst>
      <p:ext uri="{BB962C8B-B14F-4D97-AF65-F5344CB8AC3E}">
        <p14:creationId xmlns="" xmlns:p14="http://schemas.microsoft.com/office/powerpoint/2010/main" val="3203116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1773055"/>
            <a:ext cx="5397404" cy="4812507"/>
          </a:xfrm>
        </p:spPr>
        <p:txBody>
          <a:bodyPr>
            <a:normAutofit fontScale="92500" lnSpcReduction="20000"/>
          </a:bodyPr>
          <a:lstStyle/>
          <a:p>
            <a:pPr marL="0" indent="0">
              <a:buNone/>
            </a:pPr>
            <a:r>
              <a:rPr lang="en-US" dirty="0" smtClean="0"/>
              <a:t>Next we need to generate a response for if the users guess is higher (greater) than the random number. For this we are going to use an </a:t>
            </a:r>
            <a:r>
              <a:rPr lang="en-US" b="1" dirty="0" smtClean="0">
                <a:solidFill>
                  <a:schemeClr val="accent1"/>
                </a:solidFill>
              </a:rPr>
              <a:t>else if </a:t>
            </a:r>
            <a:r>
              <a:rPr lang="en-US" dirty="0" smtClean="0"/>
              <a:t>command.</a:t>
            </a:r>
          </a:p>
          <a:p>
            <a:r>
              <a:rPr lang="en-US" dirty="0" smtClean="0"/>
              <a:t>Tap on </a:t>
            </a:r>
            <a:r>
              <a:rPr lang="en-US" b="1" dirty="0" smtClean="0">
                <a:solidFill>
                  <a:srgbClr val="749805"/>
                </a:solidFill>
              </a:rPr>
              <a:t>else</a:t>
            </a:r>
            <a:r>
              <a:rPr lang="en-US" dirty="0" smtClean="0"/>
              <a:t>.</a:t>
            </a:r>
          </a:p>
          <a:p>
            <a:endParaRPr lang="en-US" dirty="0" smtClean="0"/>
          </a:p>
          <a:p>
            <a:endParaRPr lang="en-US" dirty="0"/>
          </a:p>
          <a:p>
            <a:r>
              <a:rPr lang="en-US" dirty="0" smtClean="0"/>
              <a:t>Tap on </a:t>
            </a:r>
            <a:r>
              <a:rPr lang="en-US" b="1" dirty="0" smtClean="0"/>
              <a:t>if</a:t>
            </a:r>
            <a:r>
              <a:rPr lang="en-US" dirty="0" smtClean="0"/>
              <a:t> on the lower right keyboard.</a:t>
            </a:r>
          </a:p>
          <a:p>
            <a:r>
              <a:rPr lang="en-US" dirty="0"/>
              <a:t>Tap on </a:t>
            </a:r>
            <a:r>
              <a:rPr lang="en-US" b="1" dirty="0"/>
              <a:t>guess</a:t>
            </a:r>
            <a:r>
              <a:rPr lang="en-US" dirty="0"/>
              <a:t> on the lower right keyboard. </a:t>
            </a:r>
            <a:r>
              <a:rPr lang="en-US" dirty="0" smtClean="0"/>
              <a:t/>
            </a:r>
            <a:br>
              <a:rPr lang="en-US" dirty="0" smtClean="0"/>
            </a:br>
            <a:r>
              <a:rPr lang="en-US" dirty="0" smtClean="0"/>
              <a:t>(</a:t>
            </a:r>
            <a:r>
              <a:rPr lang="en-US" i="1" dirty="0"/>
              <a:t>The variable used to store the users guess.)</a:t>
            </a:r>
            <a:endParaRPr lang="en-US" dirty="0"/>
          </a:p>
          <a:p>
            <a:r>
              <a:rPr lang="en-US" dirty="0"/>
              <a:t>Tap on </a:t>
            </a:r>
            <a:r>
              <a:rPr lang="en-US" b="1" dirty="0" smtClean="0"/>
              <a:t>&gt; </a:t>
            </a:r>
            <a:r>
              <a:rPr lang="en-US" dirty="0" smtClean="0"/>
              <a:t>(greater </a:t>
            </a:r>
            <a:r>
              <a:rPr lang="en-US" dirty="0"/>
              <a:t>than symbol)</a:t>
            </a:r>
            <a:r>
              <a:rPr lang="en-US" b="1" dirty="0"/>
              <a:t> </a:t>
            </a:r>
            <a:r>
              <a:rPr lang="en-US" dirty="0"/>
              <a:t>in </a:t>
            </a:r>
            <a:br>
              <a:rPr lang="en-US" dirty="0"/>
            </a:br>
            <a:r>
              <a:rPr lang="en-US" dirty="0"/>
              <a:t>lower right keyboard.</a:t>
            </a:r>
          </a:p>
          <a:p>
            <a:r>
              <a:rPr lang="en-US" dirty="0"/>
              <a:t>Tap on </a:t>
            </a:r>
            <a:r>
              <a:rPr lang="en-US" b="1" dirty="0"/>
              <a:t>random number </a:t>
            </a:r>
            <a:r>
              <a:rPr lang="en-US" dirty="0"/>
              <a:t>in the lower right keyboard. (</a:t>
            </a:r>
            <a:r>
              <a:rPr lang="en-US" i="1" dirty="0"/>
              <a:t>The variable used to store number chosen randomly by the computer.)</a:t>
            </a:r>
            <a:endParaRPr lang="en-US" dirty="0"/>
          </a:p>
          <a:p>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11" name="Title 1"/>
          <p:cNvSpPr>
            <a:spLocks noGrp="1"/>
          </p:cNvSpPr>
          <p:nvPr>
            <p:ph type="title"/>
          </p:nvPr>
        </p:nvSpPr>
        <p:spPr>
          <a:xfrm>
            <a:off x="3429000" y="685800"/>
            <a:ext cx="5397404" cy="886968"/>
          </a:xfrm>
        </p:spPr>
        <p:txBody>
          <a:bodyPr/>
          <a:lstStyle/>
          <a:p>
            <a:r>
              <a:rPr lang="en-US" dirty="0" smtClean="0"/>
              <a:t>Guess my </a:t>
            </a:r>
            <a:r>
              <a:rPr lang="en-US" dirty="0"/>
              <a:t>n</a:t>
            </a:r>
            <a:r>
              <a:rPr lang="en-US" dirty="0" smtClean="0"/>
              <a:t>umber </a:t>
            </a:r>
            <a:r>
              <a:rPr lang="en-US" sz="1800" dirty="0"/>
              <a:t>c</a:t>
            </a:r>
            <a:r>
              <a:rPr lang="en-US" sz="1800" dirty="0" smtClean="0"/>
              <a:t>ontinued 11…</a:t>
            </a:r>
            <a:endParaRPr lang="en-US" sz="1800" dirty="0"/>
          </a:p>
        </p:txBody>
      </p:sp>
      <p:pic>
        <p:nvPicPr>
          <p:cNvPr id="8" name="Picture 7"/>
          <p:cNvPicPr>
            <a:picLocks noChangeAspect="1"/>
          </p:cNvPicPr>
          <p:nvPr/>
        </p:nvPicPr>
        <p:blipFill>
          <a:blip r:embed="rId2" cstate="print"/>
          <a:stretch>
            <a:fillRect/>
          </a:stretch>
        </p:blipFill>
        <p:spPr>
          <a:xfrm>
            <a:off x="5898277" y="2788131"/>
            <a:ext cx="2662134" cy="1269045"/>
          </a:xfrm>
          <a:prstGeom prst="rect">
            <a:avLst/>
          </a:prstGeom>
        </p:spPr>
      </p:pic>
      <p:cxnSp>
        <p:nvCxnSpPr>
          <p:cNvPr id="7" name="Straight Arrow Connector 6"/>
          <p:cNvCxnSpPr/>
          <p:nvPr/>
        </p:nvCxnSpPr>
        <p:spPr>
          <a:xfrm>
            <a:off x="5146372" y="3024793"/>
            <a:ext cx="845242" cy="4010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p:nvPicPr>
        <p:blipFill>
          <a:blip r:embed="rId3" cstate="print"/>
          <a:stretch>
            <a:fillRect/>
          </a:stretch>
        </p:blipFill>
        <p:spPr>
          <a:xfrm>
            <a:off x="7978796" y="3846822"/>
            <a:ext cx="927100" cy="635000"/>
          </a:xfrm>
          <a:prstGeom prst="rect">
            <a:avLst/>
          </a:prstGeom>
        </p:spPr>
      </p:pic>
      <p:pic>
        <p:nvPicPr>
          <p:cNvPr id="10" name="Picture 9"/>
          <p:cNvPicPr>
            <a:picLocks noChangeAspect="1"/>
          </p:cNvPicPr>
          <p:nvPr/>
        </p:nvPicPr>
        <p:blipFill>
          <a:blip r:embed="rId4" cstate="print"/>
          <a:stretch>
            <a:fillRect/>
          </a:stretch>
        </p:blipFill>
        <p:spPr>
          <a:xfrm>
            <a:off x="7702780" y="5134292"/>
            <a:ext cx="986612" cy="566777"/>
          </a:xfrm>
          <a:prstGeom prst="rect">
            <a:avLst/>
          </a:prstGeom>
        </p:spPr>
      </p:pic>
    </p:spTree>
    <p:extLst>
      <p:ext uri="{BB962C8B-B14F-4D97-AF65-F5344CB8AC3E}">
        <p14:creationId xmlns="" xmlns:p14="http://schemas.microsoft.com/office/powerpoint/2010/main" val="351032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r>
              <a:rPr lang="en-GB" dirty="0" smtClean="0"/>
              <a:t>To know </a:t>
            </a:r>
            <a:r>
              <a:rPr lang="en-GB" dirty="0" smtClean="0"/>
              <a:t>how to handle text in </a:t>
            </a:r>
            <a:r>
              <a:rPr lang="en-GB" dirty="0" err="1" smtClean="0"/>
              <a:t>TouchDevelop</a:t>
            </a:r>
            <a:r>
              <a:rPr lang="en-GB" dirty="0" smtClean="0"/>
              <a:t>.</a:t>
            </a:r>
          </a:p>
          <a:p>
            <a:r>
              <a:rPr lang="en-GB" dirty="0" smtClean="0"/>
              <a:t>To </a:t>
            </a:r>
            <a:r>
              <a:rPr lang="en-GB" smtClean="0"/>
              <a:t>understand the role </a:t>
            </a:r>
            <a:r>
              <a:rPr lang="en-GB" dirty="0" smtClean="0"/>
              <a:t>of variables.</a:t>
            </a:r>
            <a:endParaRPr lang="en-GB" dirty="0" smtClean="0"/>
          </a:p>
          <a:p>
            <a:r>
              <a:rPr lang="en-GB" dirty="0" smtClean="0"/>
              <a:t>To understand the need for loops.</a:t>
            </a:r>
          </a:p>
          <a:p>
            <a:r>
              <a:rPr lang="en-GB" dirty="0" smtClean="0"/>
              <a:t>To create a loop in </a:t>
            </a:r>
            <a:r>
              <a:rPr lang="en-GB" dirty="0" err="1" smtClean="0"/>
              <a:t>TouchDevelop</a:t>
            </a:r>
            <a:r>
              <a:rPr lang="en-GB" dirty="0" smtClean="0"/>
              <a:t>.</a:t>
            </a:r>
          </a:p>
          <a:p>
            <a:endParaRPr lang="en-GB"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1773055"/>
            <a:ext cx="5397404" cy="4812507"/>
          </a:xfrm>
        </p:spPr>
        <p:txBody>
          <a:bodyPr>
            <a:normAutofit/>
          </a:bodyPr>
          <a:lstStyle/>
          <a:p>
            <a:r>
              <a:rPr lang="en-US" dirty="0" smtClean="0"/>
              <a:t>Tap on </a:t>
            </a:r>
            <a:r>
              <a:rPr lang="en-US" b="1" dirty="0" smtClean="0"/>
              <a:t>do nothing </a:t>
            </a:r>
            <a:r>
              <a:rPr lang="en-US" dirty="0" smtClean="0"/>
              <a:t>(</a:t>
            </a:r>
            <a:r>
              <a:rPr lang="en-US" i="1" dirty="0" smtClean="0"/>
              <a:t>in-between the </a:t>
            </a:r>
            <a:r>
              <a:rPr lang="en-US" b="1" dirty="0" smtClean="0">
                <a:solidFill>
                  <a:srgbClr val="749805"/>
                </a:solidFill>
              </a:rPr>
              <a:t>else if</a:t>
            </a:r>
            <a:r>
              <a:rPr lang="en-US" i="1" dirty="0" smtClean="0"/>
              <a:t> and </a:t>
            </a:r>
            <a:r>
              <a:rPr lang="en-US" b="1" dirty="0" smtClean="0">
                <a:solidFill>
                  <a:srgbClr val="749805"/>
                </a:solidFill>
              </a:rPr>
              <a:t>else </a:t>
            </a:r>
            <a:r>
              <a:rPr lang="en-US" i="1" dirty="0" smtClean="0"/>
              <a:t>commands.</a:t>
            </a:r>
            <a:r>
              <a:rPr lang="en-US" dirty="0" smtClean="0"/>
              <a:t>) </a:t>
            </a:r>
          </a:p>
          <a:p>
            <a:r>
              <a:rPr lang="en-US" dirty="0" smtClean="0"/>
              <a:t>Tap on </a:t>
            </a:r>
            <a:r>
              <a:rPr lang="en-US" b="1" dirty="0" smtClean="0"/>
              <a:t>“</a:t>
            </a:r>
            <a:r>
              <a:rPr lang="en-US" b="1" dirty="0" err="1" smtClean="0"/>
              <a:t>abc</a:t>
            </a:r>
            <a:r>
              <a:rPr lang="en-US" b="1" dirty="0" smtClean="0"/>
              <a:t>” </a:t>
            </a:r>
            <a:r>
              <a:rPr lang="en-US" dirty="0" smtClean="0"/>
              <a:t>in the lower left keyboard.</a:t>
            </a:r>
          </a:p>
          <a:p>
            <a:r>
              <a:rPr lang="en-US" dirty="0" smtClean="0"/>
              <a:t>Type “</a:t>
            </a:r>
            <a:r>
              <a:rPr lang="en-US" b="1" dirty="0" smtClean="0"/>
              <a:t>Lower</a:t>
            </a:r>
            <a:r>
              <a:rPr lang="en-US" dirty="0" smtClean="0"/>
              <a:t>”</a:t>
            </a:r>
          </a:p>
          <a:p>
            <a:r>
              <a:rPr lang="en-US" dirty="0" smtClean="0"/>
              <a:t>Tap on </a:t>
            </a:r>
            <a:r>
              <a:rPr lang="en-US" b="1" dirty="0" smtClean="0"/>
              <a:t>post to wall</a:t>
            </a:r>
            <a:r>
              <a:rPr lang="en-US" dirty="0" smtClean="0"/>
              <a:t> in the lower</a:t>
            </a:r>
            <a:br>
              <a:rPr lang="en-US" dirty="0" smtClean="0"/>
            </a:br>
            <a:r>
              <a:rPr lang="en-US" dirty="0" smtClean="0"/>
              <a:t>right keyboard.</a:t>
            </a:r>
          </a:p>
          <a:p>
            <a:pPr marL="0" indent="0">
              <a:buNone/>
            </a:pPr>
            <a:r>
              <a:rPr lang="en-US" dirty="0" smtClean="0"/>
              <a:t>Your code should look like this:</a:t>
            </a:r>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11" name="Title 1"/>
          <p:cNvSpPr>
            <a:spLocks noGrp="1"/>
          </p:cNvSpPr>
          <p:nvPr>
            <p:ph type="title"/>
          </p:nvPr>
        </p:nvSpPr>
        <p:spPr>
          <a:xfrm>
            <a:off x="3429000" y="685800"/>
            <a:ext cx="5397404" cy="886968"/>
          </a:xfrm>
        </p:spPr>
        <p:txBody>
          <a:bodyPr/>
          <a:lstStyle/>
          <a:p>
            <a:r>
              <a:rPr lang="en-US" dirty="0" smtClean="0"/>
              <a:t>Guess my </a:t>
            </a:r>
            <a:r>
              <a:rPr lang="en-US" dirty="0"/>
              <a:t>n</a:t>
            </a:r>
            <a:r>
              <a:rPr lang="en-US" dirty="0" smtClean="0"/>
              <a:t>umber </a:t>
            </a:r>
            <a:r>
              <a:rPr lang="en-US" sz="1800" dirty="0"/>
              <a:t>c</a:t>
            </a:r>
            <a:r>
              <a:rPr lang="en-US" sz="1800" dirty="0" smtClean="0"/>
              <a:t>ontinued 12…</a:t>
            </a:r>
            <a:endParaRPr lang="en-US" sz="1800" dirty="0"/>
          </a:p>
        </p:txBody>
      </p:sp>
      <p:pic>
        <p:nvPicPr>
          <p:cNvPr id="8" name="Picture 7"/>
          <p:cNvPicPr>
            <a:picLocks noChangeAspect="1"/>
          </p:cNvPicPr>
          <p:nvPr/>
        </p:nvPicPr>
        <p:blipFill>
          <a:blip r:embed="rId2" cstate="print"/>
          <a:stretch>
            <a:fillRect/>
          </a:stretch>
        </p:blipFill>
        <p:spPr>
          <a:xfrm>
            <a:off x="8148369" y="2431529"/>
            <a:ext cx="858753" cy="624548"/>
          </a:xfrm>
          <a:prstGeom prst="rect">
            <a:avLst/>
          </a:prstGeom>
        </p:spPr>
      </p:pic>
      <p:pic>
        <p:nvPicPr>
          <p:cNvPr id="7" name="Picture 6"/>
          <p:cNvPicPr>
            <a:picLocks noChangeAspect="1"/>
          </p:cNvPicPr>
          <p:nvPr/>
        </p:nvPicPr>
        <p:blipFill>
          <a:blip r:embed="rId3" cstate="print"/>
          <a:stretch>
            <a:fillRect/>
          </a:stretch>
        </p:blipFill>
        <p:spPr>
          <a:xfrm>
            <a:off x="7363228" y="3537316"/>
            <a:ext cx="1181100" cy="673100"/>
          </a:xfrm>
          <a:prstGeom prst="rect">
            <a:avLst/>
          </a:prstGeom>
        </p:spPr>
      </p:pic>
      <p:pic>
        <p:nvPicPr>
          <p:cNvPr id="5" name="Picture 4"/>
          <p:cNvPicPr>
            <a:picLocks noChangeAspect="1"/>
          </p:cNvPicPr>
          <p:nvPr/>
        </p:nvPicPr>
        <p:blipFill>
          <a:blip r:embed="rId4" cstate="print"/>
          <a:stretch>
            <a:fillRect/>
          </a:stretch>
        </p:blipFill>
        <p:spPr>
          <a:xfrm>
            <a:off x="4252883" y="4852716"/>
            <a:ext cx="4087091" cy="1708727"/>
          </a:xfrm>
          <a:prstGeom prst="rect">
            <a:avLst/>
          </a:prstGeom>
        </p:spPr>
      </p:pic>
    </p:spTree>
    <p:extLst>
      <p:ext uri="{BB962C8B-B14F-4D97-AF65-F5344CB8AC3E}">
        <p14:creationId xmlns="" xmlns:p14="http://schemas.microsoft.com/office/powerpoint/2010/main" val="2841878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1773055"/>
            <a:ext cx="5397404" cy="4812507"/>
          </a:xfrm>
        </p:spPr>
        <p:txBody>
          <a:bodyPr>
            <a:normAutofit/>
          </a:bodyPr>
          <a:lstStyle/>
          <a:p>
            <a:pPr marL="0" indent="0">
              <a:buNone/>
            </a:pPr>
            <a:r>
              <a:rPr lang="en-US" dirty="0" smtClean="0"/>
              <a:t>We now need to generate a response for when the user guesses right.</a:t>
            </a:r>
          </a:p>
          <a:p>
            <a:r>
              <a:rPr lang="en-US" dirty="0" smtClean="0"/>
              <a:t>Tap on </a:t>
            </a:r>
            <a:r>
              <a:rPr lang="en-US" b="1" dirty="0" smtClean="0">
                <a:solidFill>
                  <a:srgbClr val="749805"/>
                </a:solidFill>
              </a:rPr>
              <a:t>else</a:t>
            </a:r>
            <a:r>
              <a:rPr lang="en-US" dirty="0" smtClean="0">
                <a:solidFill>
                  <a:schemeClr val="tx1"/>
                </a:solidFill>
              </a:rPr>
              <a:t>.</a:t>
            </a:r>
          </a:p>
          <a:p>
            <a:pPr marL="0" indent="0">
              <a:buNone/>
            </a:pPr>
            <a:endParaRPr lang="en-US" dirty="0"/>
          </a:p>
          <a:p>
            <a:r>
              <a:rPr lang="en-US" dirty="0" smtClean="0"/>
              <a:t>Tap on </a:t>
            </a:r>
            <a:r>
              <a:rPr lang="en-US" b="1" dirty="0" smtClean="0"/>
              <a:t>“</a:t>
            </a:r>
            <a:r>
              <a:rPr lang="en-US" b="1" dirty="0" err="1" smtClean="0"/>
              <a:t>abc</a:t>
            </a:r>
            <a:r>
              <a:rPr lang="en-US" b="1" dirty="0" smtClean="0"/>
              <a:t>” </a:t>
            </a:r>
            <a:r>
              <a:rPr lang="en-US" dirty="0" smtClean="0"/>
              <a:t>in the lower left keyboard.</a:t>
            </a:r>
          </a:p>
          <a:p>
            <a:r>
              <a:rPr lang="en-US" dirty="0" smtClean="0"/>
              <a:t>Type “</a:t>
            </a:r>
            <a:r>
              <a:rPr lang="en-US" b="1" dirty="0" smtClean="0"/>
              <a:t>Congratulations!</a:t>
            </a:r>
            <a:r>
              <a:rPr lang="en-US" dirty="0" smtClean="0"/>
              <a:t>”</a:t>
            </a:r>
          </a:p>
          <a:p>
            <a:r>
              <a:rPr lang="en-US" dirty="0" smtClean="0"/>
              <a:t>Tap on </a:t>
            </a:r>
            <a:r>
              <a:rPr lang="en-US" b="1" dirty="0" smtClean="0"/>
              <a:t>post to wall</a:t>
            </a:r>
            <a:r>
              <a:rPr lang="en-US" dirty="0" smtClean="0"/>
              <a:t> in the lower</a:t>
            </a:r>
            <a:br>
              <a:rPr lang="en-US" dirty="0" smtClean="0"/>
            </a:br>
            <a:r>
              <a:rPr lang="en-US" dirty="0" smtClean="0"/>
              <a:t>right keyboard.</a:t>
            </a:r>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11" name="Title 1"/>
          <p:cNvSpPr>
            <a:spLocks noGrp="1"/>
          </p:cNvSpPr>
          <p:nvPr>
            <p:ph type="title"/>
          </p:nvPr>
        </p:nvSpPr>
        <p:spPr>
          <a:xfrm>
            <a:off x="3429000" y="685800"/>
            <a:ext cx="5397404" cy="886968"/>
          </a:xfrm>
        </p:spPr>
        <p:txBody>
          <a:bodyPr/>
          <a:lstStyle/>
          <a:p>
            <a:r>
              <a:rPr lang="en-US" dirty="0" smtClean="0"/>
              <a:t>Guess my </a:t>
            </a:r>
            <a:r>
              <a:rPr lang="en-US" dirty="0"/>
              <a:t>n</a:t>
            </a:r>
            <a:r>
              <a:rPr lang="en-US" dirty="0" smtClean="0"/>
              <a:t>umber </a:t>
            </a:r>
            <a:r>
              <a:rPr lang="en-US" sz="1800" dirty="0"/>
              <a:t>c</a:t>
            </a:r>
            <a:r>
              <a:rPr lang="en-US" sz="1800" dirty="0" smtClean="0"/>
              <a:t>ontinued 13…</a:t>
            </a:r>
            <a:endParaRPr lang="en-US" sz="1800" dirty="0"/>
          </a:p>
        </p:txBody>
      </p:sp>
      <p:pic>
        <p:nvPicPr>
          <p:cNvPr id="8" name="Picture 7"/>
          <p:cNvPicPr>
            <a:picLocks noChangeAspect="1"/>
          </p:cNvPicPr>
          <p:nvPr/>
        </p:nvPicPr>
        <p:blipFill>
          <a:blip r:embed="rId2" cstate="print"/>
          <a:stretch>
            <a:fillRect/>
          </a:stretch>
        </p:blipFill>
        <p:spPr>
          <a:xfrm>
            <a:off x="8114951" y="3497054"/>
            <a:ext cx="858753" cy="624548"/>
          </a:xfrm>
          <a:prstGeom prst="rect">
            <a:avLst/>
          </a:prstGeom>
        </p:spPr>
      </p:pic>
      <p:pic>
        <p:nvPicPr>
          <p:cNvPr id="7" name="Picture 6"/>
          <p:cNvPicPr>
            <a:picLocks noChangeAspect="1"/>
          </p:cNvPicPr>
          <p:nvPr/>
        </p:nvPicPr>
        <p:blipFill>
          <a:blip r:embed="rId3" cstate="print"/>
          <a:stretch>
            <a:fillRect/>
          </a:stretch>
        </p:blipFill>
        <p:spPr>
          <a:xfrm>
            <a:off x="7329810" y="4485857"/>
            <a:ext cx="1181100" cy="673100"/>
          </a:xfrm>
          <a:prstGeom prst="rect">
            <a:avLst/>
          </a:prstGeom>
        </p:spPr>
      </p:pic>
      <p:pic>
        <p:nvPicPr>
          <p:cNvPr id="9" name="Picture 8"/>
          <p:cNvPicPr>
            <a:picLocks noChangeAspect="1"/>
          </p:cNvPicPr>
          <p:nvPr/>
        </p:nvPicPr>
        <p:blipFill rotWithShape="1">
          <a:blip r:embed="rId4" cstate="print"/>
          <a:srcRect t="29999"/>
          <a:stretch/>
        </p:blipFill>
        <p:spPr>
          <a:xfrm>
            <a:off x="5885611" y="2573568"/>
            <a:ext cx="2420122" cy="807580"/>
          </a:xfrm>
          <a:prstGeom prst="rect">
            <a:avLst/>
          </a:prstGeom>
        </p:spPr>
      </p:pic>
      <p:cxnSp>
        <p:nvCxnSpPr>
          <p:cNvPr id="10" name="Straight Arrow Connector 9"/>
          <p:cNvCxnSpPr/>
          <p:nvPr/>
        </p:nvCxnSpPr>
        <p:spPr>
          <a:xfrm>
            <a:off x="5129663" y="2774113"/>
            <a:ext cx="84524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8190828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1773055"/>
            <a:ext cx="5397404" cy="4812507"/>
          </a:xfrm>
        </p:spPr>
        <p:txBody>
          <a:bodyPr>
            <a:normAutofit lnSpcReduction="10000"/>
          </a:bodyPr>
          <a:lstStyle/>
          <a:p>
            <a:pPr marL="0" indent="0">
              <a:buNone/>
            </a:pPr>
            <a:r>
              <a:rPr lang="en-US" dirty="0" smtClean="0"/>
              <a:t>Finally, we need to tell the computer that the user has guessed right (</a:t>
            </a:r>
            <a:r>
              <a:rPr lang="en-US" i="1" dirty="0" smtClean="0"/>
              <a:t>the reason for this will become clearer in a moment</a:t>
            </a:r>
            <a:r>
              <a:rPr lang="en-US" dirty="0" smtClean="0"/>
              <a:t>). </a:t>
            </a:r>
          </a:p>
          <a:p>
            <a:r>
              <a:rPr lang="en-US" dirty="0" smtClean="0"/>
              <a:t>Tap on the last line of code</a:t>
            </a:r>
            <a:r>
              <a:rPr lang="en-US" dirty="0">
                <a:solidFill>
                  <a:schemeClr val="tx1"/>
                </a:solidFill>
              </a:rPr>
              <a:t> </a:t>
            </a:r>
            <a:r>
              <a:rPr lang="en-US" dirty="0" smtClean="0">
                <a:solidFill>
                  <a:schemeClr val="tx1"/>
                </a:solidFill>
              </a:rPr>
              <a:t>and add a new line.</a:t>
            </a:r>
          </a:p>
          <a:p>
            <a:pPr marL="0" indent="0">
              <a:buNone/>
            </a:pPr>
            <a:r>
              <a:rPr lang="en-US" dirty="0" smtClean="0"/>
              <a:t/>
            </a:r>
            <a:br>
              <a:rPr lang="en-US" dirty="0" smtClean="0"/>
            </a:br>
            <a:endParaRPr lang="en-US" dirty="0" smtClean="0"/>
          </a:p>
          <a:p>
            <a:pPr marL="0" indent="0">
              <a:buNone/>
            </a:pPr>
            <a:r>
              <a:rPr lang="en-US" dirty="0" smtClean="0"/>
              <a:t>Remember the variable we set at the beginning of this exercise (“guessed right”). We are now going to set this to </a:t>
            </a:r>
            <a:r>
              <a:rPr lang="en-US" b="1" dirty="0" smtClean="0"/>
              <a:t>true</a:t>
            </a:r>
            <a:r>
              <a:rPr lang="en-US" dirty="0" smtClean="0"/>
              <a:t>.</a:t>
            </a:r>
          </a:p>
          <a:p>
            <a:r>
              <a:rPr lang="en-US" dirty="0" smtClean="0"/>
              <a:t>Tap on </a:t>
            </a:r>
            <a:r>
              <a:rPr lang="en-US" b="1" dirty="0" smtClean="0"/>
              <a:t>guessed right </a:t>
            </a:r>
            <a:r>
              <a:rPr lang="en-US" dirty="0" smtClean="0"/>
              <a:t>in the lower</a:t>
            </a:r>
            <a:br>
              <a:rPr lang="en-US" dirty="0" smtClean="0"/>
            </a:br>
            <a:r>
              <a:rPr lang="en-US" dirty="0" smtClean="0"/>
              <a:t>right keyboard.</a:t>
            </a:r>
          </a:p>
          <a:p>
            <a:r>
              <a:rPr lang="en-US" dirty="0" smtClean="0"/>
              <a:t>Tap on </a:t>
            </a:r>
            <a:r>
              <a:rPr lang="en-US" b="1" dirty="0" smtClean="0"/>
              <a:t>:=</a:t>
            </a:r>
            <a:r>
              <a:rPr lang="en-US" dirty="0" smtClean="0"/>
              <a:t> in the lower right keyboard.</a:t>
            </a:r>
          </a:p>
          <a:p>
            <a:r>
              <a:rPr lang="en-US" dirty="0" smtClean="0"/>
              <a:t>Tap on true in the lower left keyboard.</a:t>
            </a:r>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11" name="Title 1"/>
          <p:cNvSpPr>
            <a:spLocks noGrp="1"/>
          </p:cNvSpPr>
          <p:nvPr>
            <p:ph type="title"/>
          </p:nvPr>
        </p:nvSpPr>
        <p:spPr>
          <a:xfrm>
            <a:off x="3429000" y="685800"/>
            <a:ext cx="5397404" cy="886968"/>
          </a:xfrm>
        </p:spPr>
        <p:txBody>
          <a:bodyPr/>
          <a:lstStyle/>
          <a:p>
            <a:r>
              <a:rPr lang="en-US" dirty="0" smtClean="0"/>
              <a:t>Guess my </a:t>
            </a:r>
            <a:r>
              <a:rPr lang="en-US" dirty="0"/>
              <a:t>n</a:t>
            </a:r>
            <a:r>
              <a:rPr lang="en-US" dirty="0" smtClean="0"/>
              <a:t>umber </a:t>
            </a:r>
            <a:r>
              <a:rPr lang="en-US" sz="1800" dirty="0"/>
              <a:t>c</a:t>
            </a:r>
            <a:r>
              <a:rPr lang="en-US" sz="1800" dirty="0" smtClean="0"/>
              <a:t>ontinued 14…</a:t>
            </a:r>
            <a:endParaRPr lang="en-US" sz="1800" dirty="0"/>
          </a:p>
        </p:txBody>
      </p:sp>
      <p:pic>
        <p:nvPicPr>
          <p:cNvPr id="2" name="Picture 1"/>
          <p:cNvPicPr>
            <a:picLocks noChangeAspect="1"/>
          </p:cNvPicPr>
          <p:nvPr/>
        </p:nvPicPr>
        <p:blipFill>
          <a:blip r:embed="rId2" cstate="print"/>
          <a:stretch>
            <a:fillRect/>
          </a:stretch>
        </p:blipFill>
        <p:spPr>
          <a:xfrm>
            <a:off x="5218907" y="3140624"/>
            <a:ext cx="3125605" cy="795739"/>
          </a:xfrm>
          <a:prstGeom prst="rect">
            <a:avLst/>
          </a:prstGeom>
        </p:spPr>
      </p:pic>
      <p:cxnSp>
        <p:nvCxnSpPr>
          <p:cNvPr id="6" name="Straight Arrow Connector 5"/>
          <p:cNvCxnSpPr/>
          <p:nvPr/>
        </p:nvCxnSpPr>
        <p:spPr>
          <a:xfrm>
            <a:off x="4294213" y="3275459"/>
            <a:ext cx="874567" cy="2339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p:nvPicPr>
        <p:blipFill>
          <a:blip r:embed="rId3" cstate="print"/>
          <a:stretch>
            <a:fillRect/>
          </a:stretch>
        </p:blipFill>
        <p:spPr>
          <a:xfrm>
            <a:off x="7993320" y="5406786"/>
            <a:ext cx="965620" cy="577273"/>
          </a:xfrm>
          <a:prstGeom prst="rect">
            <a:avLst/>
          </a:prstGeom>
        </p:spPr>
      </p:pic>
      <p:pic>
        <p:nvPicPr>
          <p:cNvPr id="15" name="Picture 14"/>
          <p:cNvPicPr>
            <a:picLocks noChangeAspect="1"/>
          </p:cNvPicPr>
          <p:nvPr/>
        </p:nvPicPr>
        <p:blipFill>
          <a:blip r:embed="rId4" cstate="print"/>
          <a:stretch>
            <a:fillRect/>
          </a:stretch>
        </p:blipFill>
        <p:spPr>
          <a:xfrm>
            <a:off x="8062672" y="6107417"/>
            <a:ext cx="727364" cy="461818"/>
          </a:xfrm>
          <a:prstGeom prst="rect">
            <a:avLst/>
          </a:prstGeom>
        </p:spPr>
      </p:pic>
    </p:spTree>
    <p:extLst>
      <p:ext uri="{BB962C8B-B14F-4D97-AF65-F5344CB8AC3E}">
        <p14:creationId xmlns="" xmlns:p14="http://schemas.microsoft.com/office/powerpoint/2010/main" val="3312891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1773055"/>
            <a:ext cx="5397404" cy="4948420"/>
          </a:xfrm>
        </p:spPr>
        <p:txBody>
          <a:bodyPr/>
          <a:lstStyle/>
          <a:p>
            <a:pPr marL="0" indent="0">
              <a:buNone/>
            </a:pPr>
            <a:r>
              <a:rPr lang="en-US" dirty="0" smtClean="0"/>
              <a:t>Your code should look like this:</a:t>
            </a:r>
          </a:p>
          <a:p>
            <a:pPr marL="0" indent="0">
              <a:buNone/>
            </a:pPr>
            <a:endParaRPr lang="en-US" dirty="0" smtClean="0"/>
          </a:p>
          <a:p>
            <a:pPr marL="0" indent="0">
              <a:buNone/>
            </a:pPr>
            <a:endParaRPr lang="en-US" dirty="0" smtClean="0"/>
          </a:p>
          <a:p>
            <a:pPr marL="0" indent="0">
              <a:buNone/>
            </a:pPr>
            <a:r>
              <a:rPr lang="en-US" dirty="0" smtClean="0"/>
              <a:t/>
            </a:r>
            <a:br>
              <a:rPr lang="en-US" dirty="0" smtClean="0"/>
            </a:br>
            <a:endParaRPr lang="en-US" dirty="0"/>
          </a:p>
          <a:p>
            <a:pPr marL="0" indent="0">
              <a:buNone/>
            </a:pPr>
            <a:endParaRPr lang="en-US" dirty="0" smtClean="0"/>
          </a:p>
          <a:p>
            <a:pPr marL="0" indent="0">
              <a:buNone/>
            </a:pPr>
            <a:endParaRPr lang="en-US" dirty="0"/>
          </a:p>
          <a:p>
            <a:pPr marL="0" indent="0">
              <a:buNone/>
            </a:pPr>
            <a:endParaRPr lang="en-US" dirty="0" smtClean="0"/>
          </a:p>
          <a:p>
            <a:r>
              <a:rPr lang="en-US" dirty="0"/>
              <a:t>Tap the </a:t>
            </a:r>
            <a:r>
              <a:rPr lang="en-US" b="1" dirty="0"/>
              <a:t>run button </a:t>
            </a:r>
            <a:r>
              <a:rPr lang="en-US" dirty="0"/>
              <a:t>to see what </a:t>
            </a:r>
            <a:br>
              <a:rPr lang="en-US" dirty="0"/>
            </a:br>
            <a:r>
              <a:rPr lang="en-US" dirty="0"/>
              <a:t>the code does</a:t>
            </a:r>
            <a:r>
              <a:rPr lang="en-US" dirty="0" smtClean="0"/>
              <a:t>.</a:t>
            </a:r>
          </a:p>
          <a:p>
            <a:r>
              <a:rPr lang="en-US" b="1" dirty="0" smtClean="0"/>
              <a:t>Q. What is the problem with this code?</a:t>
            </a:r>
            <a:endParaRPr lang="en-US" b="1"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11" name="Title 1"/>
          <p:cNvSpPr>
            <a:spLocks noGrp="1"/>
          </p:cNvSpPr>
          <p:nvPr>
            <p:ph type="title"/>
          </p:nvPr>
        </p:nvSpPr>
        <p:spPr>
          <a:xfrm>
            <a:off x="3429000" y="685800"/>
            <a:ext cx="5192844" cy="886968"/>
          </a:xfrm>
        </p:spPr>
        <p:txBody>
          <a:bodyPr/>
          <a:lstStyle/>
          <a:p>
            <a:r>
              <a:rPr lang="en-US" dirty="0" smtClean="0"/>
              <a:t>Guess my </a:t>
            </a:r>
            <a:r>
              <a:rPr lang="en-US" dirty="0"/>
              <a:t>n</a:t>
            </a:r>
            <a:r>
              <a:rPr lang="en-US" dirty="0" smtClean="0"/>
              <a:t>umber </a:t>
            </a:r>
            <a:r>
              <a:rPr lang="en-US" sz="1800" dirty="0"/>
              <a:t>c</a:t>
            </a:r>
            <a:r>
              <a:rPr lang="en-US" sz="1800" dirty="0" smtClean="0"/>
              <a:t>ontinued 15…</a:t>
            </a:r>
            <a:endParaRPr lang="en-US" sz="1800" dirty="0"/>
          </a:p>
        </p:txBody>
      </p:sp>
      <p:pic>
        <p:nvPicPr>
          <p:cNvPr id="5" name="Picture 4"/>
          <p:cNvPicPr>
            <a:picLocks noChangeAspect="1"/>
          </p:cNvPicPr>
          <p:nvPr/>
        </p:nvPicPr>
        <p:blipFill>
          <a:blip r:embed="rId2" cstate="print"/>
          <a:stretch>
            <a:fillRect/>
          </a:stretch>
        </p:blipFill>
        <p:spPr>
          <a:xfrm>
            <a:off x="7504061" y="5316179"/>
            <a:ext cx="808182" cy="1143000"/>
          </a:xfrm>
          <a:prstGeom prst="rect">
            <a:avLst/>
          </a:prstGeom>
        </p:spPr>
      </p:pic>
      <p:pic>
        <p:nvPicPr>
          <p:cNvPr id="2" name="Picture 1"/>
          <p:cNvPicPr>
            <a:picLocks noChangeAspect="1"/>
          </p:cNvPicPr>
          <p:nvPr/>
        </p:nvPicPr>
        <p:blipFill>
          <a:blip r:embed="rId3" cstate="print"/>
          <a:stretch>
            <a:fillRect/>
          </a:stretch>
        </p:blipFill>
        <p:spPr>
          <a:xfrm>
            <a:off x="3529254" y="2265241"/>
            <a:ext cx="5267017" cy="3129677"/>
          </a:xfrm>
          <a:prstGeom prst="rect">
            <a:avLst/>
          </a:prstGeom>
        </p:spPr>
      </p:pic>
    </p:spTree>
    <p:extLst>
      <p:ext uri="{BB962C8B-B14F-4D97-AF65-F5344CB8AC3E}">
        <p14:creationId xmlns="" xmlns:p14="http://schemas.microsoft.com/office/powerpoint/2010/main" val="1315961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1773055"/>
            <a:ext cx="5397404" cy="4812507"/>
          </a:xfrm>
        </p:spPr>
        <p:txBody>
          <a:bodyPr/>
          <a:lstStyle/>
          <a:p>
            <a:pPr marL="0" indent="0">
              <a:buNone/>
            </a:pPr>
            <a:r>
              <a:rPr lang="en-US" dirty="0" smtClean="0"/>
              <a:t>Did you spot the problem with this code? The user is only allowed one guess. (Not much fun is it!) Let's improve the code with a “Loop”.</a:t>
            </a:r>
          </a:p>
          <a:p>
            <a:pPr marL="0" indent="0">
              <a:buNone/>
            </a:pPr>
            <a:r>
              <a:rPr lang="en-US" dirty="0" smtClean="0"/>
              <a:t>Remember </a:t>
            </a:r>
            <a:r>
              <a:rPr lang="en-US" dirty="0"/>
              <a:t>in lesson 1 (Fun with loops) we used a loop to save us from typing the same code lots of </a:t>
            </a:r>
            <a:r>
              <a:rPr lang="en-US" dirty="0" smtClean="0"/>
              <a:t>times. We </a:t>
            </a:r>
            <a:r>
              <a:rPr lang="en-US" dirty="0"/>
              <a:t>are going to use a loop again but this time we are going to use a new loop called a “While Loop</a:t>
            </a:r>
            <a:r>
              <a:rPr lang="en-US" dirty="0" smtClean="0"/>
              <a:t>”. </a:t>
            </a:r>
          </a:p>
          <a:p>
            <a:pPr marL="0" indent="0">
              <a:buNone/>
            </a:pPr>
            <a:r>
              <a:rPr lang="en-US" dirty="0" smtClean="0"/>
              <a:t>While </a:t>
            </a:r>
            <a:r>
              <a:rPr lang="en-US" dirty="0"/>
              <a:t>loops are used when we don’t know exactly how many times we need to repeat a loop or if we want to repeat a section of code until a certain condition is met. </a:t>
            </a:r>
            <a:endParaRPr lang="en-US" dirty="0" smtClean="0"/>
          </a:p>
          <a:p>
            <a:pPr marL="0" indent="0">
              <a:buNone/>
            </a:pPr>
            <a:r>
              <a:rPr lang="en-US" dirty="0" smtClean="0"/>
              <a:t>In </a:t>
            </a:r>
            <a:r>
              <a:rPr lang="en-US" dirty="0"/>
              <a:t>this example, we want to loop the code until the user guesses right.</a:t>
            </a:r>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11" name="Title 1"/>
          <p:cNvSpPr>
            <a:spLocks noGrp="1"/>
          </p:cNvSpPr>
          <p:nvPr>
            <p:ph type="title"/>
          </p:nvPr>
        </p:nvSpPr>
        <p:spPr>
          <a:xfrm>
            <a:off x="3429000" y="685800"/>
            <a:ext cx="5226262" cy="886968"/>
          </a:xfrm>
        </p:spPr>
        <p:txBody>
          <a:bodyPr/>
          <a:lstStyle/>
          <a:p>
            <a:r>
              <a:rPr lang="en-US" dirty="0" smtClean="0"/>
              <a:t>Guess my </a:t>
            </a:r>
            <a:r>
              <a:rPr lang="en-US" dirty="0"/>
              <a:t>n</a:t>
            </a:r>
            <a:r>
              <a:rPr lang="en-US" dirty="0" smtClean="0"/>
              <a:t>umber </a:t>
            </a:r>
            <a:r>
              <a:rPr lang="en-US" sz="1800" dirty="0"/>
              <a:t>c</a:t>
            </a:r>
            <a:r>
              <a:rPr lang="en-US" sz="1800" dirty="0" smtClean="0"/>
              <a:t>ontinued 16…</a:t>
            </a:r>
            <a:endParaRPr lang="en-US" sz="1800" dirty="0"/>
          </a:p>
        </p:txBody>
      </p:sp>
    </p:spTree>
    <p:extLst>
      <p:ext uri="{BB962C8B-B14F-4D97-AF65-F5344CB8AC3E}">
        <p14:creationId xmlns="" xmlns:p14="http://schemas.microsoft.com/office/powerpoint/2010/main" val="32604666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999" y="1773055"/>
            <a:ext cx="5601505" cy="4812507"/>
          </a:xfrm>
        </p:spPr>
        <p:txBody>
          <a:bodyPr>
            <a:normAutofit lnSpcReduction="10000"/>
          </a:bodyPr>
          <a:lstStyle/>
          <a:p>
            <a:pPr marL="0" indent="0">
              <a:buNone/>
            </a:pPr>
            <a:r>
              <a:rPr lang="en-US" dirty="0" smtClean="0"/>
              <a:t>First we need to select the code we wish to repeat.</a:t>
            </a:r>
          </a:p>
          <a:p>
            <a:r>
              <a:rPr lang="en-US" dirty="0" smtClean="0"/>
              <a:t>Tap on the line beginning: “</a:t>
            </a:r>
            <a:r>
              <a:rPr lang="en-US" b="1" dirty="0" err="1" smtClean="0">
                <a:solidFill>
                  <a:schemeClr val="accent1"/>
                </a:solidFill>
              </a:rPr>
              <a:t>var</a:t>
            </a:r>
            <a:r>
              <a:rPr lang="en-US" dirty="0" smtClean="0"/>
              <a:t> guess :=“</a:t>
            </a:r>
          </a:p>
          <a:p>
            <a:endParaRPr lang="en-US" dirty="0" smtClean="0"/>
          </a:p>
          <a:p>
            <a:endParaRPr lang="en-US" dirty="0"/>
          </a:p>
          <a:p>
            <a:endParaRPr lang="en-US" dirty="0" smtClean="0"/>
          </a:p>
          <a:p>
            <a:r>
              <a:rPr lang="en-US" dirty="0" smtClean="0"/>
              <a:t>Tap on the select            button.</a:t>
            </a:r>
            <a:br>
              <a:rPr lang="en-US" dirty="0" smtClean="0"/>
            </a:br>
            <a:endParaRPr lang="en-US" dirty="0"/>
          </a:p>
          <a:p>
            <a:pPr marL="0" indent="0">
              <a:buNone/>
            </a:pPr>
            <a:r>
              <a:rPr lang="en-US" dirty="0" smtClean="0"/>
              <a:t>Your screen should look like this:</a:t>
            </a:r>
          </a:p>
          <a:p>
            <a:pPr marL="0" indent="0">
              <a:buNone/>
            </a:pPr>
            <a:endParaRPr lang="en-US" dirty="0"/>
          </a:p>
          <a:p>
            <a:pPr marL="0" indent="0">
              <a:buNone/>
            </a:pPr>
            <a:r>
              <a:rPr lang="en-US" dirty="0" smtClean="0"/>
              <a:t>Tap on the bottom red handle and drag it down so that it highlights the rest of the code.</a:t>
            </a:r>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11" name="Title 1"/>
          <p:cNvSpPr>
            <a:spLocks noGrp="1"/>
          </p:cNvSpPr>
          <p:nvPr>
            <p:ph type="title"/>
          </p:nvPr>
        </p:nvSpPr>
        <p:spPr>
          <a:xfrm>
            <a:off x="3429000" y="685800"/>
            <a:ext cx="5259680" cy="886968"/>
          </a:xfrm>
        </p:spPr>
        <p:txBody>
          <a:bodyPr/>
          <a:lstStyle/>
          <a:p>
            <a:r>
              <a:rPr lang="en-US" dirty="0" smtClean="0"/>
              <a:t>Guess my </a:t>
            </a:r>
            <a:r>
              <a:rPr lang="en-US" dirty="0"/>
              <a:t>n</a:t>
            </a:r>
            <a:r>
              <a:rPr lang="en-US" dirty="0" smtClean="0"/>
              <a:t>umber </a:t>
            </a:r>
            <a:r>
              <a:rPr lang="en-US" sz="1800" dirty="0"/>
              <a:t>c</a:t>
            </a:r>
            <a:r>
              <a:rPr lang="en-US" sz="1800" dirty="0" smtClean="0"/>
              <a:t>ontinued 17…</a:t>
            </a:r>
            <a:endParaRPr lang="en-US" sz="1800" dirty="0"/>
          </a:p>
        </p:txBody>
      </p:sp>
      <p:pic>
        <p:nvPicPr>
          <p:cNvPr id="2" name="Picture 1"/>
          <p:cNvPicPr>
            <a:picLocks noChangeAspect="1"/>
          </p:cNvPicPr>
          <p:nvPr/>
        </p:nvPicPr>
        <p:blipFill>
          <a:blip r:embed="rId2" cstate="print"/>
          <a:stretch>
            <a:fillRect/>
          </a:stretch>
        </p:blipFill>
        <p:spPr>
          <a:xfrm>
            <a:off x="3352800" y="3040486"/>
            <a:ext cx="5677705" cy="941141"/>
          </a:xfrm>
          <a:prstGeom prst="rect">
            <a:avLst/>
          </a:prstGeom>
        </p:spPr>
      </p:pic>
      <p:cxnSp>
        <p:nvCxnSpPr>
          <p:cNvPr id="8" name="Straight Arrow Connector 7"/>
          <p:cNvCxnSpPr/>
          <p:nvPr/>
        </p:nvCxnSpPr>
        <p:spPr>
          <a:xfrm flipV="1">
            <a:off x="7318542" y="3676532"/>
            <a:ext cx="1236466" cy="5514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p:nvPicPr>
        <p:blipFill rotWithShape="1">
          <a:blip r:embed="rId2" cstate="print"/>
          <a:srcRect l="92097" t="38975"/>
          <a:stretch/>
        </p:blipFill>
        <p:spPr>
          <a:xfrm>
            <a:off x="5681060" y="3865189"/>
            <a:ext cx="722664" cy="924975"/>
          </a:xfrm>
          <a:prstGeom prst="rect">
            <a:avLst/>
          </a:prstGeom>
        </p:spPr>
      </p:pic>
      <p:pic>
        <p:nvPicPr>
          <p:cNvPr id="10" name="Picture 9"/>
          <p:cNvPicPr>
            <a:picLocks noChangeAspect="1"/>
          </p:cNvPicPr>
          <p:nvPr/>
        </p:nvPicPr>
        <p:blipFill>
          <a:blip r:embed="rId3" cstate="print"/>
          <a:stretch>
            <a:fillRect/>
          </a:stretch>
        </p:blipFill>
        <p:spPr>
          <a:xfrm>
            <a:off x="2785983" y="5281697"/>
            <a:ext cx="6245475" cy="496987"/>
          </a:xfrm>
          <a:prstGeom prst="rect">
            <a:avLst/>
          </a:prstGeom>
        </p:spPr>
      </p:pic>
      <p:cxnSp>
        <p:nvCxnSpPr>
          <p:cNvPr id="13" name="Straight Arrow Connector 12"/>
          <p:cNvCxnSpPr/>
          <p:nvPr/>
        </p:nvCxnSpPr>
        <p:spPr>
          <a:xfrm flipV="1">
            <a:off x="6048658" y="5778684"/>
            <a:ext cx="2640022" cy="1539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439922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999" y="1773055"/>
            <a:ext cx="5601505" cy="4812507"/>
          </a:xfrm>
        </p:spPr>
        <p:txBody>
          <a:bodyPr>
            <a:normAutofit/>
          </a:bodyPr>
          <a:lstStyle/>
          <a:p>
            <a:pPr marL="0" indent="0">
              <a:buNone/>
            </a:pPr>
            <a:r>
              <a:rPr lang="en-US" dirty="0" smtClean="0"/>
              <a:t>Your screen should look like this: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a:t/>
            </a:r>
            <a:br>
              <a:rPr lang="en-US" dirty="0"/>
            </a:br>
            <a:r>
              <a:rPr lang="en-US" dirty="0" smtClean="0"/>
              <a:t>You should also have a </a:t>
            </a:r>
            <a:br>
              <a:rPr lang="en-US" dirty="0" smtClean="0"/>
            </a:br>
            <a:r>
              <a:rPr lang="en-US" dirty="0" smtClean="0"/>
              <a:t>new window appear on</a:t>
            </a:r>
            <a:br>
              <a:rPr lang="en-US" dirty="0" smtClean="0"/>
            </a:br>
            <a:r>
              <a:rPr lang="en-US" dirty="0" smtClean="0"/>
              <a:t>the left hand side of</a:t>
            </a:r>
            <a:br>
              <a:rPr lang="en-US" dirty="0" smtClean="0"/>
            </a:br>
            <a:r>
              <a:rPr lang="en-US" dirty="0" smtClean="0"/>
              <a:t>your screen. (The block</a:t>
            </a:r>
            <a:br>
              <a:rPr lang="en-US" dirty="0" smtClean="0"/>
            </a:br>
            <a:r>
              <a:rPr lang="en-US" dirty="0" smtClean="0"/>
              <a:t>editing window.)</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11" name="Title 1"/>
          <p:cNvSpPr>
            <a:spLocks noGrp="1"/>
          </p:cNvSpPr>
          <p:nvPr>
            <p:ph type="title"/>
          </p:nvPr>
        </p:nvSpPr>
        <p:spPr>
          <a:xfrm>
            <a:off x="3429000" y="685800"/>
            <a:ext cx="5259680" cy="886968"/>
          </a:xfrm>
        </p:spPr>
        <p:txBody>
          <a:bodyPr/>
          <a:lstStyle/>
          <a:p>
            <a:r>
              <a:rPr lang="en-US" dirty="0" smtClean="0"/>
              <a:t>Guess my </a:t>
            </a:r>
            <a:r>
              <a:rPr lang="en-US" dirty="0"/>
              <a:t>n</a:t>
            </a:r>
            <a:r>
              <a:rPr lang="en-US" dirty="0" smtClean="0"/>
              <a:t>umber </a:t>
            </a:r>
            <a:r>
              <a:rPr lang="en-US" sz="1800" dirty="0"/>
              <a:t>c</a:t>
            </a:r>
            <a:r>
              <a:rPr lang="en-US" sz="1800" dirty="0" smtClean="0"/>
              <a:t>ontinued 18…</a:t>
            </a:r>
            <a:endParaRPr lang="en-US" sz="1800" dirty="0"/>
          </a:p>
        </p:txBody>
      </p:sp>
      <p:pic>
        <p:nvPicPr>
          <p:cNvPr id="5" name="Picture 4"/>
          <p:cNvPicPr>
            <a:picLocks noChangeAspect="1"/>
          </p:cNvPicPr>
          <p:nvPr/>
        </p:nvPicPr>
        <p:blipFill>
          <a:blip r:embed="rId2" cstate="print"/>
          <a:stretch>
            <a:fillRect/>
          </a:stretch>
        </p:blipFill>
        <p:spPr>
          <a:xfrm>
            <a:off x="2785028" y="2258384"/>
            <a:ext cx="6245476" cy="2700965"/>
          </a:xfrm>
          <a:prstGeom prst="rect">
            <a:avLst/>
          </a:prstGeom>
        </p:spPr>
      </p:pic>
      <p:pic>
        <p:nvPicPr>
          <p:cNvPr id="6" name="Picture 5"/>
          <p:cNvPicPr>
            <a:picLocks noChangeAspect="1"/>
          </p:cNvPicPr>
          <p:nvPr/>
        </p:nvPicPr>
        <p:blipFill>
          <a:blip r:embed="rId3" cstate="print"/>
          <a:stretch>
            <a:fillRect/>
          </a:stretch>
        </p:blipFill>
        <p:spPr>
          <a:xfrm>
            <a:off x="6521418" y="4959349"/>
            <a:ext cx="2509086" cy="1694448"/>
          </a:xfrm>
          <a:prstGeom prst="rect">
            <a:avLst/>
          </a:prstGeom>
        </p:spPr>
      </p:pic>
      <p:cxnSp>
        <p:nvCxnSpPr>
          <p:cNvPr id="12" name="Straight Arrow Connector 11"/>
          <p:cNvCxnSpPr/>
          <p:nvPr/>
        </p:nvCxnSpPr>
        <p:spPr>
          <a:xfrm>
            <a:off x="5948404" y="5782194"/>
            <a:ext cx="57301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8984247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999" y="1773055"/>
            <a:ext cx="5601505" cy="4812507"/>
          </a:xfrm>
        </p:spPr>
        <p:txBody>
          <a:bodyPr>
            <a:normAutofit/>
          </a:bodyPr>
          <a:lstStyle/>
          <a:p>
            <a:r>
              <a:rPr lang="en-US" dirty="0" smtClean="0"/>
              <a:t>Scroll down the block </a:t>
            </a:r>
            <a:br>
              <a:rPr lang="en-US" dirty="0" smtClean="0"/>
            </a:br>
            <a:r>
              <a:rPr lang="en-US" dirty="0" smtClean="0"/>
              <a:t>editing window until </a:t>
            </a:r>
            <a:br>
              <a:rPr lang="en-US" dirty="0" smtClean="0"/>
            </a:br>
            <a:r>
              <a:rPr lang="en-US" dirty="0" smtClean="0"/>
              <a:t>you come across a </a:t>
            </a:r>
            <a:br>
              <a:rPr lang="en-US" dirty="0" smtClean="0"/>
            </a:br>
            <a:r>
              <a:rPr lang="en-US" dirty="0" smtClean="0"/>
              <a:t>section called</a:t>
            </a:r>
            <a:br>
              <a:rPr lang="en-US" dirty="0" smtClean="0"/>
            </a:br>
            <a:r>
              <a:rPr lang="en-US" b="1" dirty="0" smtClean="0"/>
              <a:t>surround with</a:t>
            </a:r>
          </a:p>
          <a:p>
            <a:pPr marL="0" indent="0">
              <a:buNone/>
            </a:pPr>
            <a:endParaRPr lang="en-US" dirty="0" smtClean="0"/>
          </a:p>
          <a:p>
            <a:r>
              <a:rPr lang="en-US" dirty="0" smtClean="0"/>
              <a:t>Tap on </a:t>
            </a:r>
            <a:r>
              <a:rPr lang="en-US" b="1" dirty="0" smtClean="0"/>
              <a:t>while</a:t>
            </a:r>
            <a:r>
              <a:rPr lang="en-US" dirty="0" smtClean="0"/>
              <a:t>.</a:t>
            </a:r>
          </a:p>
          <a:p>
            <a:pPr marL="0" indent="0">
              <a:buNone/>
            </a:pPr>
            <a:r>
              <a:rPr lang="en-US" dirty="0"/>
              <a:t>Remember the variable we set at the beginning of this exercise (“guessed right”). </a:t>
            </a:r>
            <a:r>
              <a:rPr lang="en-US" dirty="0" smtClean="0"/>
              <a:t>We are going to repeat the code while </a:t>
            </a:r>
            <a:r>
              <a:rPr lang="en-US" b="1" dirty="0" smtClean="0"/>
              <a:t>guessed right</a:t>
            </a:r>
            <a:r>
              <a:rPr lang="en-US" dirty="0" smtClean="0"/>
              <a:t> is </a:t>
            </a:r>
            <a:r>
              <a:rPr lang="en-US" b="1" dirty="0" smtClean="0"/>
              <a:t>false</a:t>
            </a:r>
            <a:r>
              <a:rPr lang="en-US" dirty="0" smtClean="0"/>
              <a:t>. </a:t>
            </a:r>
          </a:p>
          <a:p>
            <a:r>
              <a:rPr lang="en-US" dirty="0" smtClean="0"/>
              <a:t>Tap </a:t>
            </a:r>
            <a:r>
              <a:rPr lang="en-US" dirty="0"/>
              <a:t>on </a:t>
            </a:r>
            <a:r>
              <a:rPr lang="en-US" b="1" dirty="0"/>
              <a:t>guessed right </a:t>
            </a:r>
            <a:r>
              <a:rPr lang="en-US" dirty="0"/>
              <a:t>in the </a:t>
            </a:r>
            <a:r>
              <a:rPr lang="en-US" dirty="0" smtClean="0"/>
              <a:t>lower right </a:t>
            </a:r>
            <a:r>
              <a:rPr lang="en-US" dirty="0"/>
              <a:t>keyboard</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11" name="Title 1"/>
          <p:cNvSpPr>
            <a:spLocks noGrp="1"/>
          </p:cNvSpPr>
          <p:nvPr>
            <p:ph type="title"/>
          </p:nvPr>
        </p:nvSpPr>
        <p:spPr>
          <a:xfrm>
            <a:off x="3429000" y="685800"/>
            <a:ext cx="5259680" cy="886968"/>
          </a:xfrm>
        </p:spPr>
        <p:txBody>
          <a:bodyPr/>
          <a:lstStyle/>
          <a:p>
            <a:r>
              <a:rPr lang="en-US" dirty="0" smtClean="0"/>
              <a:t>Guess my </a:t>
            </a:r>
            <a:r>
              <a:rPr lang="en-US" dirty="0"/>
              <a:t>n</a:t>
            </a:r>
            <a:r>
              <a:rPr lang="en-US" dirty="0" smtClean="0"/>
              <a:t>umber </a:t>
            </a:r>
            <a:r>
              <a:rPr lang="en-US" sz="1800" dirty="0"/>
              <a:t>c</a:t>
            </a:r>
            <a:r>
              <a:rPr lang="en-US" sz="1800" dirty="0" smtClean="0"/>
              <a:t>ontinued 18…</a:t>
            </a:r>
            <a:endParaRPr lang="en-US" sz="1800" dirty="0"/>
          </a:p>
        </p:txBody>
      </p:sp>
      <p:pic>
        <p:nvPicPr>
          <p:cNvPr id="2" name="Picture 1"/>
          <p:cNvPicPr>
            <a:picLocks noChangeAspect="1"/>
          </p:cNvPicPr>
          <p:nvPr/>
        </p:nvPicPr>
        <p:blipFill>
          <a:blip r:embed="rId2" cstate="print"/>
          <a:stretch>
            <a:fillRect/>
          </a:stretch>
        </p:blipFill>
        <p:spPr>
          <a:xfrm>
            <a:off x="6473328" y="1773055"/>
            <a:ext cx="2557176" cy="1841549"/>
          </a:xfrm>
          <a:prstGeom prst="rect">
            <a:avLst/>
          </a:prstGeom>
        </p:spPr>
      </p:pic>
      <p:pic>
        <p:nvPicPr>
          <p:cNvPr id="9" name="Picture 8"/>
          <p:cNvPicPr>
            <a:picLocks noChangeAspect="1"/>
          </p:cNvPicPr>
          <p:nvPr/>
        </p:nvPicPr>
        <p:blipFill rotWithShape="1">
          <a:blip r:embed="rId2" cstate="print"/>
          <a:srcRect l="51647" t="42454" b="30322"/>
          <a:stretch/>
        </p:blipFill>
        <p:spPr>
          <a:xfrm>
            <a:off x="5448956" y="3746780"/>
            <a:ext cx="1573685" cy="638077"/>
          </a:xfrm>
          <a:prstGeom prst="rect">
            <a:avLst/>
          </a:prstGeom>
        </p:spPr>
      </p:pic>
    </p:spTree>
    <p:extLst>
      <p:ext uri="{BB962C8B-B14F-4D97-AF65-F5344CB8AC3E}">
        <p14:creationId xmlns="" xmlns:p14="http://schemas.microsoft.com/office/powerpoint/2010/main" val="2379806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999" y="1773055"/>
            <a:ext cx="5601505" cy="4812507"/>
          </a:xfrm>
        </p:spPr>
        <p:txBody>
          <a:bodyPr>
            <a:normAutofit/>
          </a:bodyPr>
          <a:lstStyle/>
          <a:p>
            <a:r>
              <a:rPr lang="en-US" dirty="0" smtClean="0"/>
              <a:t>Tap on </a:t>
            </a:r>
            <a:r>
              <a:rPr lang="en-US" b="1" dirty="0" smtClean="0"/>
              <a:t>equals</a:t>
            </a:r>
            <a:r>
              <a:rPr lang="en-US" dirty="0" smtClean="0"/>
              <a:t> in the lower </a:t>
            </a:r>
            <a:br>
              <a:rPr lang="en-US" dirty="0" smtClean="0"/>
            </a:br>
            <a:r>
              <a:rPr lang="en-US" dirty="0" smtClean="0"/>
              <a:t>left keyboard.</a:t>
            </a:r>
          </a:p>
          <a:p>
            <a:pPr marL="0" indent="0">
              <a:buNone/>
            </a:pPr>
            <a:r>
              <a:rPr lang="en-US" b="1" dirty="0" smtClean="0"/>
              <a:t>Notice: </a:t>
            </a:r>
            <a:r>
              <a:rPr lang="en-US" dirty="0" err="1" smtClean="0"/>
              <a:t>TouchDevelop</a:t>
            </a:r>
            <a:r>
              <a:rPr lang="en-US" dirty="0" smtClean="0"/>
              <a:t> will </a:t>
            </a:r>
            <a:r>
              <a:rPr lang="en-US" dirty="0" err="1" smtClean="0"/>
              <a:t>analyse</a:t>
            </a:r>
            <a:r>
              <a:rPr lang="en-US" dirty="0" smtClean="0"/>
              <a:t> your code and automatically put in what it thinks is the correct code. You can easily change the code if you need to however, in this case, we don’t need change anything. Your code should look like this:</a:t>
            </a:r>
          </a:p>
          <a:p>
            <a:pPr marL="0" indent="0">
              <a:buNone/>
            </a:pPr>
            <a:endParaRPr lang="en-US" dirty="0" smtClean="0"/>
          </a:p>
          <a:p>
            <a:pPr marL="0" indent="0">
              <a:buNone/>
            </a:pPr>
            <a:r>
              <a:rPr lang="en-US" dirty="0"/>
              <a:t>Tap the </a:t>
            </a:r>
            <a:r>
              <a:rPr lang="en-US" b="1" dirty="0"/>
              <a:t>run button </a:t>
            </a:r>
            <a:r>
              <a:rPr lang="en-US" dirty="0"/>
              <a:t>to see what </a:t>
            </a:r>
            <a:br>
              <a:rPr lang="en-US" dirty="0"/>
            </a:br>
            <a:r>
              <a:rPr lang="en-US" dirty="0"/>
              <a:t>the code does.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11" name="Title 1"/>
          <p:cNvSpPr>
            <a:spLocks noGrp="1"/>
          </p:cNvSpPr>
          <p:nvPr>
            <p:ph type="title"/>
          </p:nvPr>
        </p:nvSpPr>
        <p:spPr>
          <a:xfrm>
            <a:off x="3429000" y="685800"/>
            <a:ext cx="5259680" cy="886968"/>
          </a:xfrm>
        </p:spPr>
        <p:txBody>
          <a:bodyPr/>
          <a:lstStyle/>
          <a:p>
            <a:r>
              <a:rPr lang="en-US" dirty="0" smtClean="0"/>
              <a:t>Guess my </a:t>
            </a:r>
            <a:r>
              <a:rPr lang="en-US" dirty="0"/>
              <a:t>n</a:t>
            </a:r>
            <a:r>
              <a:rPr lang="en-US" dirty="0" smtClean="0"/>
              <a:t>umber </a:t>
            </a:r>
            <a:r>
              <a:rPr lang="en-US" sz="1800" dirty="0"/>
              <a:t>c</a:t>
            </a:r>
            <a:r>
              <a:rPr lang="en-US" sz="1800" dirty="0" smtClean="0"/>
              <a:t>ontinued 19…</a:t>
            </a:r>
            <a:endParaRPr lang="en-US" sz="1800" dirty="0"/>
          </a:p>
        </p:txBody>
      </p:sp>
      <p:pic>
        <p:nvPicPr>
          <p:cNvPr id="8" name="Picture 7"/>
          <p:cNvPicPr>
            <a:picLocks noChangeAspect="1"/>
          </p:cNvPicPr>
          <p:nvPr/>
        </p:nvPicPr>
        <p:blipFill>
          <a:blip r:embed="rId2" cstate="print"/>
          <a:stretch>
            <a:fillRect/>
          </a:stretch>
        </p:blipFill>
        <p:spPr>
          <a:xfrm>
            <a:off x="7065369" y="1773055"/>
            <a:ext cx="1143000" cy="685800"/>
          </a:xfrm>
          <a:prstGeom prst="rect">
            <a:avLst/>
          </a:prstGeom>
        </p:spPr>
      </p:pic>
      <p:pic>
        <p:nvPicPr>
          <p:cNvPr id="5" name="Picture 4"/>
          <p:cNvPicPr>
            <a:picLocks noChangeAspect="1"/>
          </p:cNvPicPr>
          <p:nvPr/>
        </p:nvPicPr>
        <p:blipFill rotWithShape="1">
          <a:blip r:embed="rId3" cstate="print"/>
          <a:srcRect r="29855" b="88710"/>
          <a:stretch/>
        </p:blipFill>
        <p:spPr>
          <a:xfrm>
            <a:off x="3616492" y="4139363"/>
            <a:ext cx="4591877" cy="349347"/>
          </a:xfrm>
          <a:prstGeom prst="rect">
            <a:avLst/>
          </a:prstGeom>
        </p:spPr>
      </p:pic>
      <p:pic>
        <p:nvPicPr>
          <p:cNvPr id="10" name="Picture 9"/>
          <p:cNvPicPr>
            <a:picLocks noChangeAspect="1"/>
          </p:cNvPicPr>
          <p:nvPr/>
        </p:nvPicPr>
        <p:blipFill>
          <a:blip r:embed="rId4" cstate="print"/>
          <a:stretch>
            <a:fillRect/>
          </a:stretch>
        </p:blipFill>
        <p:spPr>
          <a:xfrm>
            <a:off x="7065369" y="4488710"/>
            <a:ext cx="808182" cy="1143000"/>
          </a:xfrm>
          <a:prstGeom prst="rect">
            <a:avLst/>
          </a:prstGeom>
        </p:spPr>
      </p:pic>
    </p:spTree>
    <p:extLst>
      <p:ext uri="{BB962C8B-B14F-4D97-AF65-F5344CB8AC3E}">
        <p14:creationId xmlns="" xmlns:p14="http://schemas.microsoft.com/office/powerpoint/2010/main" val="463958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TouchDevelop</a:t>
            </a:r>
            <a:r>
              <a:rPr lang="en-US" dirty="0" smtClean="0"/>
              <a:t> </a:t>
            </a:r>
            <a:r>
              <a:rPr lang="en-US" sz="2800" dirty="0" smtClean="0"/>
              <a:t>My First Script</a:t>
            </a:r>
            <a:endParaRPr lang="en-US" sz="2800" dirty="0"/>
          </a:p>
        </p:txBody>
      </p:sp>
      <p:sp>
        <p:nvSpPr>
          <p:cNvPr id="3" name="Subtitle 2"/>
          <p:cNvSpPr>
            <a:spLocks noGrp="1"/>
          </p:cNvSpPr>
          <p:nvPr>
            <p:ph type="subTitle" idx="1"/>
          </p:nvPr>
        </p:nvSpPr>
        <p:spPr/>
        <p:txBody>
          <a:bodyPr>
            <a:normAutofit/>
          </a:bodyPr>
          <a:lstStyle/>
          <a:p>
            <a:r>
              <a:rPr lang="en-US" sz="1800" dirty="0" smtClean="0"/>
              <a:t>Challenge</a:t>
            </a:r>
            <a:endParaRPr lang="en-US" sz="1800"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Tree>
    <p:extLst>
      <p:ext uri="{BB962C8B-B14F-4D97-AF65-F5344CB8AC3E}">
        <p14:creationId xmlns="" xmlns:p14="http://schemas.microsoft.com/office/powerpoint/2010/main" val="169735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a:xfrm>
            <a:off x="3429000" y="1757558"/>
            <a:ext cx="4946602" cy="4105275"/>
          </a:xfrm>
        </p:spPr>
        <p:txBody>
          <a:bodyPr/>
          <a:lstStyle/>
          <a:p>
            <a:r>
              <a:rPr lang="en-US" dirty="0"/>
              <a:t>O</a:t>
            </a:r>
            <a:r>
              <a:rPr lang="en-US" dirty="0" smtClean="0"/>
              <a:t>pen </a:t>
            </a:r>
            <a:r>
              <a:rPr lang="en-US" dirty="0"/>
              <a:t>the </a:t>
            </a:r>
            <a:r>
              <a:rPr lang="en-US" dirty="0" err="1"/>
              <a:t>TouchDevelop</a:t>
            </a:r>
            <a:r>
              <a:rPr lang="en-US" dirty="0"/>
              <a:t> app </a:t>
            </a:r>
            <a:r>
              <a:rPr lang="en-US" dirty="0" smtClean="0"/>
              <a:t>by </a:t>
            </a:r>
            <a:br>
              <a:rPr lang="en-US" dirty="0" smtClean="0"/>
            </a:br>
            <a:r>
              <a:rPr lang="en-US" dirty="0" smtClean="0"/>
              <a:t>visiting </a:t>
            </a:r>
            <a:r>
              <a:rPr lang="en-US" u="sng" dirty="0" smtClean="0">
                <a:hlinkClick r:id="rId2"/>
              </a:rPr>
              <a:t>http</a:t>
            </a:r>
            <a:r>
              <a:rPr lang="en-US" u="sng" dirty="0">
                <a:hlinkClick r:id="rId2"/>
              </a:rPr>
              <a:t>://touchdevelop.com/</a:t>
            </a:r>
            <a:endParaRPr lang="en-US" dirty="0" smtClean="0"/>
          </a:p>
          <a:p>
            <a:r>
              <a:rPr lang="en-US" dirty="0" smtClean="0"/>
              <a:t>Login to your account.</a:t>
            </a:r>
          </a:p>
          <a:p>
            <a:r>
              <a:rPr lang="en-US" dirty="0" smtClean="0"/>
              <a:t>Tap </a:t>
            </a:r>
            <a:r>
              <a:rPr lang="en-US" b="1" dirty="0" smtClean="0"/>
              <a:t>Create Script.</a:t>
            </a:r>
            <a:endParaRPr lang="en-US" dirty="0" smtClean="0"/>
          </a:p>
          <a:p>
            <a:r>
              <a:rPr lang="en-US" dirty="0" smtClean="0"/>
              <a:t>Choose </a:t>
            </a:r>
            <a:r>
              <a:rPr lang="en-US" b="1" dirty="0" smtClean="0"/>
              <a:t>blank</a:t>
            </a:r>
            <a:r>
              <a:rPr lang="en-US" dirty="0"/>
              <a:t>.</a:t>
            </a:r>
            <a:endParaRPr lang="en-US" dirty="0" smtClean="0"/>
          </a:p>
        </p:txBody>
      </p:sp>
      <p:pic>
        <p:nvPicPr>
          <p:cNvPr id="4" name="Picture 3"/>
          <p:cNvPicPr>
            <a:picLocks noChangeAspect="1"/>
          </p:cNvPicPr>
          <p:nvPr/>
        </p:nvPicPr>
        <p:blipFill>
          <a:blip r:embed="rId3" cstate="print"/>
          <a:stretch>
            <a:fillRect/>
          </a:stretch>
        </p:blipFill>
        <p:spPr>
          <a:xfrm>
            <a:off x="7496168" y="1927948"/>
            <a:ext cx="1259430" cy="1198490"/>
          </a:xfrm>
          <a:prstGeom prst="rect">
            <a:avLst/>
          </a:prstGeom>
        </p:spPr>
      </p:pic>
      <p:pic>
        <p:nvPicPr>
          <p:cNvPr id="5" name="Picture 4"/>
          <p:cNvPicPr>
            <a:picLocks noChangeAspect="1"/>
          </p:cNvPicPr>
          <p:nvPr/>
        </p:nvPicPr>
        <p:blipFill>
          <a:blip r:embed="rId4" cstate="print"/>
          <a:stretch>
            <a:fillRect/>
          </a:stretch>
        </p:blipFill>
        <p:spPr>
          <a:xfrm>
            <a:off x="4915207" y="3961800"/>
            <a:ext cx="3824903" cy="2741300"/>
          </a:xfrm>
          <a:prstGeom prst="rect">
            <a:avLst/>
          </a:prstGeom>
        </p:spPr>
      </p:pic>
      <p:sp>
        <p:nvSpPr>
          <p:cNvPr id="6" name="Rounded Rectangle 5"/>
          <p:cNvSpPr/>
          <p:nvPr/>
        </p:nvSpPr>
        <p:spPr>
          <a:xfrm>
            <a:off x="5039111" y="4714677"/>
            <a:ext cx="3556985" cy="594897"/>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Footer Placeholder 6"/>
          <p:cNvSpPr>
            <a:spLocks noGrp="1"/>
          </p:cNvSpPr>
          <p:nvPr>
            <p:ph type="ftr" sz="quarter" idx="11"/>
          </p:nvPr>
        </p:nvSpPr>
        <p:spPr/>
        <p:txBody>
          <a:bodyPr/>
          <a:lstStyle/>
          <a:p>
            <a:r>
              <a:rPr lang="en-US" smtClean="0"/>
              <a:t>Created by S. Johnson - www.touchdevelop.weebly.com</a:t>
            </a:r>
            <a:endParaRPr lang="en-US"/>
          </a:p>
        </p:txBody>
      </p:sp>
    </p:spTree>
    <p:extLst>
      <p:ext uri="{BB962C8B-B14F-4D97-AF65-F5344CB8AC3E}">
        <p14:creationId xmlns="" xmlns:p14="http://schemas.microsoft.com/office/powerpoint/2010/main" val="26105585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a:t>
            </a:r>
            <a:endParaRPr lang="en-US" dirty="0"/>
          </a:p>
        </p:txBody>
      </p:sp>
      <p:sp>
        <p:nvSpPr>
          <p:cNvPr id="3" name="Content Placeholder 2"/>
          <p:cNvSpPr>
            <a:spLocks noGrp="1"/>
          </p:cNvSpPr>
          <p:nvPr>
            <p:ph idx="1"/>
          </p:nvPr>
        </p:nvSpPr>
        <p:spPr>
          <a:xfrm>
            <a:off x="3428999" y="2020888"/>
            <a:ext cx="5352957" cy="4563460"/>
          </a:xfrm>
        </p:spPr>
        <p:txBody>
          <a:bodyPr>
            <a:normAutofit/>
          </a:bodyPr>
          <a:lstStyle/>
          <a:p>
            <a:r>
              <a:rPr lang="en-US" b="1" dirty="0" smtClean="0"/>
              <a:t>Challenge 1: </a:t>
            </a:r>
            <a:r>
              <a:rPr lang="en-US" dirty="0" smtClean="0"/>
              <a:t>Modify your guessing game so that the user has only 8 attempts. </a:t>
            </a:r>
            <a:br>
              <a:rPr lang="en-US" dirty="0" smtClean="0"/>
            </a:br>
            <a:r>
              <a:rPr lang="en-US" b="1" dirty="0" smtClean="0"/>
              <a:t>Hint: </a:t>
            </a:r>
            <a:r>
              <a:rPr lang="en-US" dirty="0" smtClean="0"/>
              <a:t>Remember lesson 1 – fun with loops.</a:t>
            </a:r>
          </a:p>
          <a:p>
            <a:r>
              <a:rPr lang="en-US" b="1" dirty="0"/>
              <a:t>Challenge </a:t>
            </a:r>
            <a:r>
              <a:rPr lang="en-US" b="1" dirty="0" smtClean="0"/>
              <a:t>2: </a:t>
            </a:r>
            <a:r>
              <a:rPr lang="en-US" dirty="0" smtClean="0"/>
              <a:t>Ask the user to enter their name at the start of the game and create a </a:t>
            </a:r>
            <a:r>
              <a:rPr lang="en-US" dirty="0" err="1" smtClean="0"/>
              <a:t>personalised</a:t>
            </a:r>
            <a:r>
              <a:rPr lang="en-US" dirty="0" smtClean="0"/>
              <a:t> message when the user guesses the number right.</a:t>
            </a:r>
            <a:endParaRPr lang="en-US" dirty="0"/>
          </a:p>
          <a:p>
            <a:pPr marL="0" indent="0">
              <a:buNone/>
            </a:pPr>
            <a:endParaRPr lang="en-US" dirty="0" smtClean="0"/>
          </a:p>
          <a:p>
            <a:pPr marL="0" indent="0">
              <a:buNone/>
            </a:pPr>
            <a:endParaRPr lang="en-US" dirty="0"/>
          </a:p>
          <a:p>
            <a:pPr marL="0" indent="0">
              <a:buNone/>
            </a:pPr>
            <a:r>
              <a:rPr lang="en-US" b="1" dirty="0" smtClean="0"/>
              <a:t>Collaborate:</a:t>
            </a:r>
            <a:r>
              <a:rPr lang="en-US" dirty="0" smtClean="0"/>
              <a:t> Share your game with your classmates and see if they can improve your code.</a:t>
            </a:r>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Tree>
    <p:extLst>
      <p:ext uri="{BB962C8B-B14F-4D97-AF65-F5344CB8AC3E}">
        <p14:creationId xmlns="" xmlns:p14="http://schemas.microsoft.com/office/powerpoint/2010/main" val="775277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a:t>
            </a:r>
            <a:endParaRPr lang="en-US" dirty="0"/>
          </a:p>
        </p:txBody>
      </p:sp>
      <p:sp>
        <p:nvSpPr>
          <p:cNvPr id="3" name="Content Placeholder 2"/>
          <p:cNvSpPr>
            <a:spLocks noGrp="1"/>
          </p:cNvSpPr>
          <p:nvPr>
            <p:ph idx="1"/>
          </p:nvPr>
        </p:nvSpPr>
        <p:spPr/>
        <p:txBody>
          <a:bodyPr/>
          <a:lstStyle/>
          <a:p>
            <a:r>
              <a:rPr lang="en-US" dirty="0" smtClean="0"/>
              <a:t>Give your script a name.</a:t>
            </a:r>
          </a:p>
          <a:p>
            <a:endParaRPr lang="en-US" dirty="0"/>
          </a:p>
          <a:p>
            <a:endParaRPr lang="en-US" dirty="0" smtClean="0"/>
          </a:p>
          <a:p>
            <a:endParaRPr lang="en-US" dirty="0"/>
          </a:p>
          <a:p>
            <a:endParaRPr lang="en-US" dirty="0" smtClean="0"/>
          </a:p>
          <a:p>
            <a:pPr marL="0" indent="0">
              <a:buNone/>
            </a:pPr>
            <a:endParaRPr lang="en-US" dirty="0"/>
          </a:p>
          <a:p>
            <a:r>
              <a:rPr lang="en-US" dirty="0" smtClean="0"/>
              <a:t>Tap on </a:t>
            </a:r>
            <a:r>
              <a:rPr lang="en-US" b="1" dirty="0" smtClean="0"/>
              <a:t>create</a:t>
            </a:r>
            <a:r>
              <a:rPr lang="en-US" dirty="0"/>
              <a:t>.</a:t>
            </a:r>
          </a:p>
        </p:txBody>
      </p:sp>
      <p:sp>
        <p:nvSpPr>
          <p:cNvPr id="5" name="Footer Placeholder 4"/>
          <p:cNvSpPr>
            <a:spLocks noGrp="1"/>
          </p:cNvSpPr>
          <p:nvPr>
            <p:ph type="ftr" sz="quarter" idx="11"/>
          </p:nvPr>
        </p:nvSpPr>
        <p:spPr/>
        <p:txBody>
          <a:bodyPr/>
          <a:lstStyle/>
          <a:p>
            <a:r>
              <a:rPr lang="en-US" smtClean="0"/>
              <a:t>Created by S. Johnson - www.touchdevelop.weebly.com</a:t>
            </a:r>
            <a:endParaRPr lang="en-US"/>
          </a:p>
        </p:txBody>
      </p:sp>
      <p:pic>
        <p:nvPicPr>
          <p:cNvPr id="6" name="Picture 5"/>
          <p:cNvPicPr>
            <a:picLocks noChangeAspect="1"/>
          </p:cNvPicPr>
          <p:nvPr/>
        </p:nvPicPr>
        <p:blipFill>
          <a:blip r:embed="rId2" cstate="print"/>
          <a:stretch>
            <a:fillRect/>
          </a:stretch>
        </p:blipFill>
        <p:spPr>
          <a:xfrm>
            <a:off x="3648487" y="2821611"/>
            <a:ext cx="5095267" cy="1860632"/>
          </a:xfrm>
          <a:prstGeom prst="rect">
            <a:avLst/>
          </a:prstGeom>
        </p:spPr>
      </p:pic>
    </p:spTree>
    <p:extLst>
      <p:ext uri="{BB962C8B-B14F-4D97-AF65-F5344CB8AC3E}">
        <p14:creationId xmlns="" xmlns:p14="http://schemas.microsoft.com/office/powerpoint/2010/main" val="1028087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a:t>
            </a:r>
            <a:endParaRPr lang="en-US" dirty="0"/>
          </a:p>
        </p:txBody>
      </p:sp>
      <p:sp>
        <p:nvSpPr>
          <p:cNvPr id="3" name="Content Placeholder 2"/>
          <p:cNvSpPr>
            <a:spLocks noGrp="1"/>
          </p:cNvSpPr>
          <p:nvPr>
            <p:ph idx="1"/>
          </p:nvPr>
        </p:nvSpPr>
        <p:spPr>
          <a:xfrm>
            <a:off x="3428999" y="2020888"/>
            <a:ext cx="5491593" cy="4700587"/>
          </a:xfrm>
        </p:spPr>
        <p:txBody>
          <a:bodyPr>
            <a:normAutofit/>
          </a:bodyPr>
          <a:lstStyle/>
          <a:p>
            <a:r>
              <a:rPr lang="en-US" dirty="0" smtClean="0"/>
              <a:t>Go </a:t>
            </a:r>
            <a:r>
              <a:rPr lang="en-US" dirty="0"/>
              <a:t>to </a:t>
            </a:r>
            <a:r>
              <a:rPr lang="en-US" b="1" dirty="0"/>
              <a:t>▷ main(</a:t>
            </a:r>
            <a:r>
              <a:rPr lang="en-US" b="1" dirty="0" smtClean="0"/>
              <a:t>)</a:t>
            </a:r>
          </a:p>
          <a:p>
            <a:r>
              <a:rPr lang="en-US" dirty="0" smtClean="0"/>
              <a:t>Tap on </a:t>
            </a:r>
            <a:r>
              <a:rPr lang="en-US" b="1" dirty="0" smtClean="0"/>
              <a:t>do nothing</a:t>
            </a:r>
            <a:endParaRPr lang="en-US" b="1" dirty="0"/>
          </a:p>
          <a:p>
            <a:pPr marL="0" indent="0">
              <a:buNone/>
            </a:pPr>
            <a:endParaRPr lang="en-US" dirty="0"/>
          </a:p>
          <a:p>
            <a:pPr marL="0" indent="0">
              <a:buNone/>
            </a:pPr>
            <a:endParaRPr lang="en-US" dirty="0" smtClean="0"/>
          </a:p>
          <a:p>
            <a:r>
              <a:rPr lang="en-US" dirty="0" smtClean="0"/>
              <a:t>Tap on the </a:t>
            </a:r>
            <a:r>
              <a:rPr lang="en-US" b="1" dirty="0" smtClean="0"/>
              <a:t>“</a:t>
            </a:r>
            <a:r>
              <a:rPr lang="en-US" b="1" dirty="0" err="1" smtClean="0"/>
              <a:t>abc</a:t>
            </a:r>
            <a:r>
              <a:rPr lang="en-US" b="1" dirty="0" smtClean="0"/>
              <a:t>” </a:t>
            </a:r>
            <a:r>
              <a:rPr lang="en-US" dirty="0" smtClean="0"/>
              <a:t>button in the </a:t>
            </a:r>
            <a:br>
              <a:rPr lang="en-US" dirty="0" smtClean="0"/>
            </a:br>
            <a:r>
              <a:rPr lang="en-US" dirty="0" smtClean="0"/>
              <a:t>lower left keyboard.</a:t>
            </a:r>
            <a:endParaRPr lang="en-US" dirty="0"/>
          </a:p>
          <a:p>
            <a:r>
              <a:rPr lang="en-US" dirty="0" smtClean="0"/>
              <a:t>Type </a:t>
            </a:r>
            <a:r>
              <a:rPr lang="en-US" b="1" dirty="0" smtClean="0"/>
              <a:t>Hello World</a:t>
            </a:r>
            <a:r>
              <a:rPr lang="en-US" dirty="0" smtClean="0"/>
              <a:t>.</a:t>
            </a:r>
            <a:endParaRPr lang="en-US" dirty="0"/>
          </a:p>
        </p:txBody>
      </p:sp>
      <p:sp>
        <p:nvSpPr>
          <p:cNvPr id="5" name="Footer Placeholder 4"/>
          <p:cNvSpPr>
            <a:spLocks noGrp="1"/>
          </p:cNvSpPr>
          <p:nvPr>
            <p:ph type="ftr" sz="quarter" idx="11"/>
          </p:nvPr>
        </p:nvSpPr>
        <p:spPr/>
        <p:txBody>
          <a:bodyPr/>
          <a:lstStyle/>
          <a:p>
            <a:r>
              <a:rPr lang="en-US" smtClean="0"/>
              <a:t>Created by S. Johnson - www.touchdevelop.weebly.com</a:t>
            </a:r>
            <a:endParaRPr lang="en-US"/>
          </a:p>
        </p:txBody>
      </p:sp>
      <p:pic>
        <p:nvPicPr>
          <p:cNvPr id="6" name="Picture 5"/>
          <p:cNvPicPr>
            <a:picLocks noChangeAspect="1"/>
          </p:cNvPicPr>
          <p:nvPr/>
        </p:nvPicPr>
        <p:blipFill>
          <a:blip r:embed="rId2" cstate="print"/>
          <a:stretch>
            <a:fillRect/>
          </a:stretch>
        </p:blipFill>
        <p:spPr>
          <a:xfrm>
            <a:off x="5506094" y="1887222"/>
            <a:ext cx="1571938" cy="659554"/>
          </a:xfrm>
          <a:prstGeom prst="rect">
            <a:avLst/>
          </a:prstGeom>
        </p:spPr>
      </p:pic>
      <p:pic>
        <p:nvPicPr>
          <p:cNvPr id="4" name="Picture 3"/>
          <p:cNvPicPr>
            <a:picLocks noChangeAspect="1"/>
          </p:cNvPicPr>
          <p:nvPr/>
        </p:nvPicPr>
        <p:blipFill>
          <a:blip r:embed="rId3" cstate="print"/>
          <a:stretch>
            <a:fillRect/>
          </a:stretch>
        </p:blipFill>
        <p:spPr>
          <a:xfrm>
            <a:off x="4278175" y="3094460"/>
            <a:ext cx="1766455" cy="750455"/>
          </a:xfrm>
          <a:prstGeom prst="rect">
            <a:avLst/>
          </a:prstGeom>
        </p:spPr>
      </p:pic>
      <p:pic>
        <p:nvPicPr>
          <p:cNvPr id="8" name="Picture 7"/>
          <p:cNvPicPr>
            <a:picLocks noChangeAspect="1"/>
          </p:cNvPicPr>
          <p:nvPr/>
        </p:nvPicPr>
        <p:blipFill>
          <a:blip r:embed="rId4" cstate="print"/>
          <a:stretch>
            <a:fillRect/>
          </a:stretch>
        </p:blipFill>
        <p:spPr>
          <a:xfrm>
            <a:off x="7244988" y="3886200"/>
            <a:ext cx="1257300" cy="914400"/>
          </a:xfrm>
          <a:prstGeom prst="rect">
            <a:avLst/>
          </a:prstGeom>
        </p:spPr>
      </p:pic>
      <p:pic>
        <p:nvPicPr>
          <p:cNvPr id="9" name="Picture 8"/>
          <p:cNvPicPr>
            <a:picLocks noChangeAspect="1"/>
          </p:cNvPicPr>
          <p:nvPr/>
        </p:nvPicPr>
        <p:blipFill>
          <a:blip r:embed="rId5" cstate="print"/>
          <a:stretch>
            <a:fillRect/>
          </a:stretch>
        </p:blipFill>
        <p:spPr>
          <a:xfrm>
            <a:off x="3394980" y="5282646"/>
            <a:ext cx="5677705" cy="1501604"/>
          </a:xfrm>
          <a:prstGeom prst="rect">
            <a:avLst/>
          </a:prstGeom>
        </p:spPr>
      </p:pic>
    </p:spTree>
    <p:extLst>
      <p:ext uri="{BB962C8B-B14F-4D97-AF65-F5344CB8AC3E}">
        <p14:creationId xmlns="" xmlns:p14="http://schemas.microsoft.com/office/powerpoint/2010/main" val="3314501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 </a:t>
            </a:r>
            <a:r>
              <a:rPr lang="en-US" sz="1800" dirty="0"/>
              <a:t>c</a:t>
            </a:r>
            <a:r>
              <a:rPr lang="en-US" sz="1800" dirty="0" smtClean="0"/>
              <a:t>ontinued…</a:t>
            </a:r>
            <a:endParaRPr lang="en-US" sz="1800" dirty="0"/>
          </a:p>
        </p:txBody>
      </p:sp>
      <p:sp>
        <p:nvSpPr>
          <p:cNvPr id="3" name="Content Placeholder 2"/>
          <p:cNvSpPr>
            <a:spLocks noGrp="1"/>
          </p:cNvSpPr>
          <p:nvPr>
            <p:ph idx="1"/>
          </p:nvPr>
        </p:nvSpPr>
        <p:spPr>
          <a:xfrm>
            <a:off x="3428999" y="2020888"/>
            <a:ext cx="5491593" cy="4700587"/>
          </a:xfrm>
        </p:spPr>
        <p:txBody>
          <a:bodyPr>
            <a:normAutofit/>
          </a:bodyPr>
          <a:lstStyle/>
          <a:p>
            <a:r>
              <a:rPr lang="en-US" dirty="0" smtClean="0"/>
              <a:t>Tap on the post to wall button</a:t>
            </a:r>
            <a:br>
              <a:rPr lang="en-US" dirty="0" smtClean="0"/>
            </a:br>
            <a:r>
              <a:rPr lang="en-US" dirty="0" smtClean="0"/>
              <a:t>from the lower right keyboard.</a:t>
            </a:r>
          </a:p>
          <a:p>
            <a:pPr marL="0" indent="0">
              <a:buNone/>
            </a:pPr>
            <a:r>
              <a:rPr lang="en-US" dirty="0" smtClean="0"/>
              <a:t>Your code should look like this:</a:t>
            </a:r>
            <a:endParaRPr lang="en-US" dirty="0"/>
          </a:p>
          <a:p>
            <a:pPr marL="0" indent="0">
              <a:buNone/>
            </a:pPr>
            <a:endParaRPr lang="en-US" dirty="0" smtClean="0"/>
          </a:p>
          <a:p>
            <a:pPr marL="0" indent="0">
              <a:buNone/>
            </a:pPr>
            <a:endParaRPr lang="en-US" dirty="0" smtClean="0"/>
          </a:p>
          <a:p>
            <a:r>
              <a:rPr lang="en-US" dirty="0" smtClean="0"/>
              <a:t>Tap </a:t>
            </a:r>
            <a:r>
              <a:rPr lang="en-US" dirty="0"/>
              <a:t>the </a:t>
            </a:r>
            <a:r>
              <a:rPr lang="en-US" b="1" dirty="0"/>
              <a:t>run button </a:t>
            </a:r>
            <a:r>
              <a:rPr lang="en-US" dirty="0"/>
              <a:t>to see what the code does.</a:t>
            </a:r>
          </a:p>
          <a:p>
            <a:pPr marL="0" indent="0">
              <a:buNone/>
            </a:pPr>
            <a:endParaRPr lang="en-US" dirty="0" smtClean="0"/>
          </a:p>
          <a:p>
            <a:pPr marL="0" indent="0">
              <a:buNone/>
            </a:pPr>
            <a:endParaRPr lang="en-US" dirty="0"/>
          </a:p>
          <a:p>
            <a:pPr marL="0" indent="0">
              <a:buNone/>
            </a:pPr>
            <a:r>
              <a:rPr lang="en-US" b="1" dirty="0" smtClean="0"/>
              <a:t>Congratulations! You have written your first </a:t>
            </a:r>
            <a:r>
              <a:rPr lang="en-US" b="1" dirty="0" err="1" smtClean="0"/>
              <a:t>TouchDevelop</a:t>
            </a:r>
            <a:r>
              <a:rPr lang="en-US" b="1" dirty="0" smtClean="0"/>
              <a:t> program.</a:t>
            </a:r>
            <a:endParaRPr lang="en-US" b="1" dirty="0"/>
          </a:p>
        </p:txBody>
      </p:sp>
      <p:sp>
        <p:nvSpPr>
          <p:cNvPr id="5" name="Footer Placeholder 4"/>
          <p:cNvSpPr>
            <a:spLocks noGrp="1"/>
          </p:cNvSpPr>
          <p:nvPr>
            <p:ph type="ftr" sz="quarter" idx="11"/>
          </p:nvPr>
        </p:nvSpPr>
        <p:spPr/>
        <p:txBody>
          <a:bodyPr/>
          <a:lstStyle/>
          <a:p>
            <a:r>
              <a:rPr lang="en-US" smtClean="0"/>
              <a:t>Created by S. Johnson - www.touchdevelop.weebly.com</a:t>
            </a:r>
            <a:endParaRPr lang="en-US"/>
          </a:p>
        </p:txBody>
      </p:sp>
      <p:pic>
        <p:nvPicPr>
          <p:cNvPr id="7" name="Picture 6"/>
          <p:cNvPicPr>
            <a:picLocks noChangeAspect="1"/>
          </p:cNvPicPr>
          <p:nvPr/>
        </p:nvPicPr>
        <p:blipFill>
          <a:blip r:embed="rId2" cstate="print"/>
          <a:stretch>
            <a:fillRect/>
          </a:stretch>
        </p:blipFill>
        <p:spPr>
          <a:xfrm>
            <a:off x="3811372" y="4697832"/>
            <a:ext cx="808182" cy="1143000"/>
          </a:xfrm>
          <a:prstGeom prst="rect">
            <a:avLst/>
          </a:prstGeom>
        </p:spPr>
      </p:pic>
      <p:pic>
        <p:nvPicPr>
          <p:cNvPr id="8" name="Picture 7"/>
          <p:cNvPicPr>
            <a:picLocks noChangeAspect="1"/>
          </p:cNvPicPr>
          <p:nvPr/>
        </p:nvPicPr>
        <p:blipFill>
          <a:blip r:embed="rId3" cstate="print"/>
          <a:stretch>
            <a:fillRect/>
          </a:stretch>
        </p:blipFill>
        <p:spPr>
          <a:xfrm>
            <a:off x="7323376" y="2020888"/>
            <a:ext cx="1270000" cy="889000"/>
          </a:xfrm>
          <a:prstGeom prst="rect">
            <a:avLst/>
          </a:prstGeom>
        </p:spPr>
      </p:pic>
      <p:pic>
        <p:nvPicPr>
          <p:cNvPr id="9" name="Picture 8"/>
          <p:cNvPicPr>
            <a:picLocks noChangeAspect="1"/>
          </p:cNvPicPr>
          <p:nvPr/>
        </p:nvPicPr>
        <p:blipFill>
          <a:blip r:embed="rId4" cstate="print"/>
          <a:stretch>
            <a:fillRect/>
          </a:stretch>
        </p:blipFill>
        <p:spPr>
          <a:xfrm>
            <a:off x="3994041" y="3350600"/>
            <a:ext cx="3683000" cy="808182"/>
          </a:xfrm>
          <a:prstGeom prst="rect">
            <a:avLst/>
          </a:prstGeom>
        </p:spPr>
      </p:pic>
      <p:pic>
        <p:nvPicPr>
          <p:cNvPr id="10" name="Picture 9"/>
          <p:cNvPicPr>
            <a:picLocks noChangeAspect="1"/>
          </p:cNvPicPr>
          <p:nvPr/>
        </p:nvPicPr>
        <p:blipFill>
          <a:blip r:embed="rId5" cstate="print"/>
          <a:stretch>
            <a:fillRect/>
          </a:stretch>
        </p:blipFill>
        <p:spPr>
          <a:xfrm>
            <a:off x="457200" y="2652625"/>
            <a:ext cx="2435041" cy="1395950"/>
          </a:xfrm>
          <a:prstGeom prst="rect">
            <a:avLst/>
          </a:prstGeom>
        </p:spPr>
      </p:pic>
    </p:spTree>
    <p:extLst>
      <p:ext uri="{BB962C8B-B14F-4D97-AF65-F5344CB8AC3E}">
        <p14:creationId xmlns="" xmlns:p14="http://schemas.microsoft.com/office/powerpoint/2010/main" val="3881454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TouchDevelop</a:t>
            </a:r>
            <a:r>
              <a:rPr lang="en-US" dirty="0" smtClean="0"/>
              <a:t/>
            </a:r>
            <a:br>
              <a:rPr lang="en-US" dirty="0" smtClean="0"/>
            </a:br>
            <a:r>
              <a:rPr lang="en-US" sz="2800" dirty="0" smtClean="0"/>
              <a:t>My First Script</a:t>
            </a:r>
            <a:endParaRPr lang="en-US" sz="2800" dirty="0"/>
          </a:p>
        </p:txBody>
      </p:sp>
      <p:sp>
        <p:nvSpPr>
          <p:cNvPr id="3" name="Subtitle 2"/>
          <p:cNvSpPr>
            <a:spLocks noGrp="1"/>
          </p:cNvSpPr>
          <p:nvPr>
            <p:ph type="subTitle" idx="1"/>
          </p:nvPr>
        </p:nvSpPr>
        <p:spPr/>
        <p:txBody>
          <a:bodyPr>
            <a:normAutofit/>
          </a:bodyPr>
          <a:lstStyle/>
          <a:p>
            <a:r>
              <a:rPr lang="en-US" sz="1800" dirty="0" smtClean="0"/>
              <a:t>User Input</a:t>
            </a:r>
            <a:endParaRPr lang="en-US" sz="1800"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5" name="Rectangle 4"/>
          <p:cNvSpPr/>
          <p:nvPr/>
        </p:nvSpPr>
        <p:spPr>
          <a:xfrm>
            <a:off x="1363958" y="3104622"/>
            <a:ext cx="2931724" cy="501757"/>
          </a:xfrm>
          <a:prstGeom prst="rect">
            <a:avLst/>
          </a:prstGeom>
          <a:effectLst>
            <a:innerShdw blurRad="63500" dist="50800" dir="135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7" name="Straight Connector 6"/>
          <p:cNvCxnSpPr/>
          <p:nvPr/>
        </p:nvCxnSpPr>
        <p:spPr>
          <a:xfrm flipV="1">
            <a:off x="1536411" y="3230062"/>
            <a:ext cx="0" cy="27955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2184662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srcRect b="59724"/>
          <a:stretch/>
        </p:blipFill>
        <p:spPr>
          <a:xfrm>
            <a:off x="4790972" y="4320259"/>
            <a:ext cx="4007514" cy="684053"/>
          </a:xfrm>
          <a:prstGeom prst="rect">
            <a:avLst/>
          </a:prstGeom>
        </p:spPr>
      </p:pic>
      <p:sp>
        <p:nvSpPr>
          <p:cNvPr id="2" name="Title 1"/>
          <p:cNvSpPr>
            <a:spLocks noGrp="1"/>
          </p:cNvSpPr>
          <p:nvPr>
            <p:ph type="title"/>
          </p:nvPr>
        </p:nvSpPr>
        <p:spPr/>
        <p:txBody>
          <a:bodyPr/>
          <a:lstStyle/>
          <a:p>
            <a:r>
              <a:rPr lang="en-US" dirty="0" smtClean="0"/>
              <a:t>User Input</a:t>
            </a:r>
            <a:endParaRPr lang="en-US" dirty="0"/>
          </a:p>
        </p:txBody>
      </p:sp>
      <p:sp>
        <p:nvSpPr>
          <p:cNvPr id="3" name="Content Placeholder 2"/>
          <p:cNvSpPr>
            <a:spLocks noGrp="1"/>
          </p:cNvSpPr>
          <p:nvPr>
            <p:ph idx="1"/>
          </p:nvPr>
        </p:nvSpPr>
        <p:spPr>
          <a:xfrm>
            <a:off x="3429000" y="1773055"/>
            <a:ext cx="5397404" cy="4105275"/>
          </a:xfrm>
        </p:spPr>
        <p:txBody>
          <a:bodyPr/>
          <a:lstStyle/>
          <a:p>
            <a:pPr marL="0" indent="0">
              <a:buNone/>
            </a:pPr>
            <a:r>
              <a:rPr lang="en-US" dirty="0" smtClean="0"/>
              <a:t>Now let's try something a little more interactive!</a:t>
            </a:r>
          </a:p>
          <a:p>
            <a:r>
              <a:rPr lang="en-US" dirty="0"/>
              <a:t>Go to </a:t>
            </a:r>
            <a:r>
              <a:rPr lang="en-US" b="1" dirty="0" smtClean="0"/>
              <a:t>▷main</a:t>
            </a:r>
            <a:r>
              <a:rPr lang="en-US" b="1" dirty="0"/>
              <a:t>()</a:t>
            </a:r>
          </a:p>
          <a:p>
            <a:r>
              <a:rPr lang="en-US" dirty="0" smtClean="0"/>
              <a:t>Delete </a:t>
            </a:r>
            <a:r>
              <a:rPr lang="en-US" dirty="0"/>
              <a:t>all the code by selecting each line and tapping cut</a:t>
            </a:r>
          </a:p>
          <a:p>
            <a:r>
              <a:rPr lang="en-US" dirty="0"/>
              <a:t>Add a new line</a:t>
            </a:r>
          </a:p>
          <a:p>
            <a:endParaRPr lang="en-US" dirty="0"/>
          </a:p>
        </p:txBody>
      </p:sp>
      <p:sp>
        <p:nvSpPr>
          <p:cNvPr id="4" name="Footer Placeholder 3"/>
          <p:cNvSpPr>
            <a:spLocks noGrp="1"/>
          </p:cNvSpPr>
          <p:nvPr>
            <p:ph type="ftr" sz="quarter" idx="11"/>
          </p:nvPr>
        </p:nvSpPr>
        <p:spPr/>
        <p:txBody>
          <a:bodyPr/>
          <a:lstStyle/>
          <a:p>
            <a:r>
              <a:rPr lang="en-US" smtClean="0"/>
              <a:t>Created by S. Johnson - www.touchdevelop.weebly.com</a:t>
            </a:r>
            <a:endParaRPr lang="en-US"/>
          </a:p>
        </p:txBody>
      </p:sp>
      <p:sp>
        <p:nvSpPr>
          <p:cNvPr id="8" name="Oval 7"/>
          <p:cNvSpPr/>
          <p:nvPr/>
        </p:nvSpPr>
        <p:spPr>
          <a:xfrm>
            <a:off x="4730599" y="4316075"/>
            <a:ext cx="688237" cy="688237"/>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35" name="Elbow Connector 34"/>
          <p:cNvCxnSpPr/>
          <p:nvPr/>
        </p:nvCxnSpPr>
        <p:spPr>
          <a:xfrm>
            <a:off x="3762642" y="4125578"/>
            <a:ext cx="860114" cy="531357"/>
          </a:xfrm>
          <a:prstGeom prst="bentConnector3">
            <a:avLst>
              <a:gd name="adj1" fmla="val 786"/>
            </a:avLst>
          </a:prstGeom>
          <a:ln>
            <a:tailEnd type="arrow"/>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p:nvPicPr>
        <p:blipFill rotWithShape="1">
          <a:blip r:embed="rId3" cstate="print"/>
          <a:srcRect l="86351" t="29772" r="4322" b="40455"/>
          <a:stretch/>
        </p:blipFill>
        <p:spPr>
          <a:xfrm>
            <a:off x="5087339" y="3104297"/>
            <a:ext cx="315819" cy="371749"/>
          </a:xfrm>
          <a:prstGeom prst="rect">
            <a:avLst/>
          </a:prstGeom>
        </p:spPr>
      </p:pic>
    </p:spTree>
    <p:extLst>
      <p:ext uri="{BB962C8B-B14F-4D97-AF65-F5344CB8AC3E}">
        <p14:creationId xmlns="" xmlns:p14="http://schemas.microsoft.com/office/powerpoint/2010/main" val="2963143135"/>
      </p:ext>
    </p:extLst>
  </p:cSld>
  <p:clrMapOvr>
    <a:masterClrMapping/>
  </p:clrMapOvr>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1605</TotalTime>
  <Words>1605</Words>
  <Application>Microsoft Office PowerPoint</Application>
  <PresentationFormat>On-screen Show (4:3)</PresentationFormat>
  <Paragraphs>305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Inspiration</vt:lpstr>
      <vt:lpstr>Introduction to TouchDevelop</vt:lpstr>
      <vt:lpstr>TouchDevelop My First Script</vt:lpstr>
      <vt:lpstr>Learning objectives</vt:lpstr>
      <vt:lpstr>Getting started</vt:lpstr>
      <vt:lpstr>Getting started ….</vt:lpstr>
      <vt:lpstr>Hello World</vt:lpstr>
      <vt:lpstr>Hello World continued…</vt:lpstr>
      <vt:lpstr>TouchDevelop My First Script</vt:lpstr>
      <vt:lpstr>User Input</vt:lpstr>
      <vt:lpstr>User Input continued 1…</vt:lpstr>
      <vt:lpstr>User Input continued 2…</vt:lpstr>
      <vt:lpstr>User Input continued 3…</vt:lpstr>
      <vt:lpstr>User Input continued 4…</vt:lpstr>
      <vt:lpstr>Adding a reply</vt:lpstr>
      <vt:lpstr>Adding a reply continued 1…</vt:lpstr>
      <vt:lpstr>Adding a reply continued 2…</vt:lpstr>
      <vt:lpstr>TouchDevelop My First Script</vt:lpstr>
      <vt:lpstr>Guess My Number</vt:lpstr>
      <vt:lpstr>Guess my number continued 1…</vt:lpstr>
      <vt:lpstr>Guess my number continued 2…</vt:lpstr>
      <vt:lpstr>Guess my number continued 3…</vt:lpstr>
      <vt:lpstr>Guess my number continued 4…</vt:lpstr>
      <vt:lpstr>Guess my number continued 5…</vt:lpstr>
      <vt:lpstr>Guess my number continued 6…</vt:lpstr>
      <vt:lpstr>Guess my number continued 7…</vt:lpstr>
      <vt:lpstr>Guess my number continued 8…</vt:lpstr>
      <vt:lpstr>Guess my number continued 9…</vt:lpstr>
      <vt:lpstr>Guess my number continued 10…</vt:lpstr>
      <vt:lpstr>Guess my number continued 11…</vt:lpstr>
      <vt:lpstr>Guess my number continued 12…</vt:lpstr>
      <vt:lpstr>Guess my number continued 13…</vt:lpstr>
      <vt:lpstr>Guess my number continued 14…</vt:lpstr>
      <vt:lpstr>Guess my number continued 15…</vt:lpstr>
      <vt:lpstr>Guess my number continued 16…</vt:lpstr>
      <vt:lpstr>Guess my number continued 17…</vt:lpstr>
      <vt:lpstr>Guess my number continued 18…</vt:lpstr>
      <vt:lpstr>Guess my number continued 18…</vt:lpstr>
      <vt:lpstr>Guess my number continued 19…</vt:lpstr>
      <vt:lpstr>TouchDevelop My First Script</vt:lpstr>
      <vt:lpstr>Challenge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TouchDevelop Turtle</dc:title>
  <dc:creator>HIGHSS</dc:creator>
  <cp:lastModifiedBy>SID</cp:lastModifiedBy>
  <cp:revision>152</cp:revision>
  <dcterms:created xsi:type="dcterms:W3CDTF">2013-08-03T09:52:39Z</dcterms:created>
  <dcterms:modified xsi:type="dcterms:W3CDTF">2013-09-01T20:52:31Z</dcterms:modified>
</cp:coreProperties>
</file>