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9" r:id="rId3"/>
    <p:sldId id="257" r:id="rId4"/>
    <p:sldId id="259" r:id="rId5"/>
    <p:sldId id="280" r:id="rId6"/>
    <p:sldId id="283" r:id="rId7"/>
    <p:sldId id="282" r:id="rId8"/>
    <p:sldId id="286" r:id="rId9"/>
    <p:sldId id="287" r:id="rId10"/>
    <p:sldId id="281" r:id="rId11"/>
    <p:sldId id="284" r:id="rId12"/>
    <p:sldId id="288" r:id="rId13"/>
    <p:sldId id="289" r:id="rId14"/>
    <p:sldId id="290" r:id="rId15"/>
    <p:sldId id="291" r:id="rId16"/>
    <p:sldId id="294" r:id="rId17"/>
    <p:sldId id="295" r:id="rId18"/>
    <p:sldId id="296" r:id="rId19"/>
    <p:sldId id="274" r:id="rId20"/>
    <p:sldId id="269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832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331B6-C598-5D4B-A211-B4B683B7DFE9}" type="datetimeFigureOut">
              <a:rPr lang="en-US" smtClean="0"/>
              <a:pPr/>
              <a:t>21/04/2014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AC692-29D6-E64E-B390-24B742968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46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736A7-BED7-4E45-B113-566C9A7EDF40}" type="datetimeFigureOut">
              <a:rPr lang="en-US" smtClean="0"/>
              <a:pPr/>
              <a:t>21/04/2014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766BB-767C-1A46-80F3-764E3EFE1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3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82B8-9BC4-BC45-B0A8-B25579F4087B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BE08-FE54-3E4D-B30B-D8EDF38AAEFA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3B-94A0-0E40-8F2A-08FDCDFE0D74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40A5-E5E9-F64B-9585-9F6021917050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A381-1564-C743-BAB1-F5E5FAD666D9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F97-58BC-134E-AF63-183130A63231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551E-0DE5-DE46-B92D-F3BE2100524E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1752-C9C8-5144-B931-165D8F453100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CB79-ABB7-3649-88FD-F2DB13B32798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F5F7-3447-E84F-A24E-28712F807299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928968"/>
            <a:ext cx="1939980" cy="11971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7A21-0171-4A43-9DDA-47373B64A81C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7D7AE2-A49E-1C4E-9657-78E9F8FDD749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2C52-F72B-604C-844A-0FBF93DEF2C6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6528-A847-8F48-9DDB-80516ACF2A2F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D557-8382-D74C-A118-02F4B1389E97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AF38-2D59-9446-8B1B-00845C0ACC90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BC9-F57F-B345-81C4-75F9D779D820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47DCA7F-5CB4-6448-AB9F-5D13ED7A6343}" type="datetime1">
              <a:rPr lang="en-GB" smtClean="0"/>
              <a:pPr/>
              <a:t>21/04/2014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13.png"/><Relationship Id="rId5" Type="http://schemas.openxmlformats.org/officeDocument/2006/relationships/image" Target="../media/image36.png"/><Relationship Id="rId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24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uchdevelop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0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TouchDevelop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Lesson 3 – Comments &amp; Lists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55899" y="2278857"/>
            <a:ext cx="2085130" cy="2085130"/>
          </a:xfrm>
          <a:prstGeom prst="ellipse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0980" y="2786693"/>
            <a:ext cx="1194965" cy="1194965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44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2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(Lists)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Most programming languages have some way of creating a collection of </a:t>
            </a:r>
            <a:r>
              <a:rPr lang="en-GB" dirty="0" smtClean="0"/>
              <a:t>items, </a:t>
            </a:r>
            <a:r>
              <a:rPr lang="en-GB" dirty="0"/>
              <a:t>usually </a:t>
            </a:r>
            <a:r>
              <a:rPr lang="en-GB" dirty="0" smtClean="0"/>
              <a:t>this takes </a:t>
            </a:r>
            <a:r>
              <a:rPr lang="en-GB" dirty="0"/>
              <a:t>the form of an Array or Linked </a:t>
            </a:r>
            <a:r>
              <a:rPr lang="en-GB" dirty="0" smtClean="0"/>
              <a:t>List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TouchDevelop</a:t>
            </a:r>
            <a:r>
              <a:rPr lang="en-GB" dirty="0"/>
              <a:t>,</a:t>
            </a:r>
            <a:r>
              <a:rPr lang="en-GB" dirty="0" smtClean="0"/>
              <a:t> a collection of items is simply referred to as a </a:t>
            </a:r>
            <a:r>
              <a:rPr lang="en-GB" b="1" dirty="0" smtClean="0"/>
              <a:t>collection</a:t>
            </a:r>
            <a:r>
              <a:rPr lang="en-GB" dirty="0" smtClean="0"/>
              <a:t>!</a:t>
            </a:r>
            <a:r>
              <a:rPr lang="en-GB" b="1" dirty="0" smtClean="0"/>
              <a:t> </a:t>
            </a:r>
            <a:r>
              <a:rPr lang="en-US" dirty="0" smtClean="0"/>
              <a:t>A collection can contain a variety of things e.g. text, numbers, images etc.</a:t>
            </a:r>
          </a:p>
          <a:p>
            <a:pPr marL="0" indent="0">
              <a:buNone/>
            </a:pPr>
            <a:r>
              <a:rPr lang="en-GB" dirty="0" smtClean="0"/>
              <a:t>In this exercise you are going to create a string collection to store your magic 8 ball responses.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15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r>
              <a:rPr lang="en-US" dirty="0"/>
              <a:t> </a:t>
            </a:r>
            <a:r>
              <a:rPr lang="en-US" sz="1800" dirty="0"/>
              <a:t>continued </a:t>
            </a:r>
            <a:r>
              <a:rPr lang="en-US" sz="1800" dirty="0" smtClean="0"/>
              <a:t>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4946602" cy="4486274"/>
          </a:xfrm>
        </p:spPr>
        <p:txBody>
          <a:bodyPr>
            <a:normAutofit/>
          </a:bodyPr>
          <a:lstStyle/>
          <a:p>
            <a:r>
              <a:rPr lang="en-GB" dirty="0" smtClean="0"/>
              <a:t>Add a new line</a:t>
            </a:r>
            <a:endParaRPr lang="en-GB" b="1" dirty="0" smtClean="0"/>
          </a:p>
          <a:p>
            <a:endParaRPr lang="en-GB" b="1" dirty="0"/>
          </a:p>
          <a:p>
            <a:pPr marL="0" indent="0">
              <a:buNone/>
            </a:pP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  <a:p>
            <a:r>
              <a:rPr lang="en-GB" dirty="0" smtClean="0"/>
              <a:t>Tap on </a:t>
            </a:r>
            <a:r>
              <a:rPr lang="en-GB" b="1" dirty="0" smtClean="0"/>
              <a:t>collections</a:t>
            </a:r>
            <a:br>
              <a:rPr lang="en-GB" b="1" dirty="0" smtClean="0"/>
            </a:br>
            <a:endParaRPr lang="en-GB" b="1" dirty="0" smtClean="0"/>
          </a:p>
          <a:p>
            <a:r>
              <a:rPr lang="en-GB" dirty="0" smtClean="0"/>
              <a:t>Tap on </a:t>
            </a:r>
            <a:r>
              <a:rPr lang="en-GB" b="1" dirty="0" smtClean="0"/>
              <a:t>create string collection</a:t>
            </a:r>
            <a:br>
              <a:rPr lang="en-GB" b="1" dirty="0" smtClean="0"/>
            </a:br>
            <a:endParaRPr lang="en-GB" b="1" dirty="0" smtClean="0"/>
          </a:p>
          <a:p>
            <a:r>
              <a:rPr lang="en-GB" dirty="0" smtClean="0"/>
              <a:t>Next we need to store our collection in a variable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846" y="2634225"/>
            <a:ext cx="4580400" cy="1025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230" y="3505128"/>
            <a:ext cx="1193800" cy="7747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290508" y="2979467"/>
            <a:ext cx="525661" cy="52566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3646237" y="2462362"/>
            <a:ext cx="791893" cy="602500"/>
          </a:xfrm>
          <a:prstGeom prst="bentConnector3">
            <a:avLst>
              <a:gd name="adj1" fmla="val 9752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7448" y="4440531"/>
            <a:ext cx="1206500" cy="723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736850" y="38886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16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</a:t>
            </a:r>
            <a:r>
              <a:rPr lang="en-US" sz="1800" dirty="0"/>
              <a:t>continued </a:t>
            </a:r>
            <a:r>
              <a:rPr lang="en-US" sz="1800" dirty="0" smtClean="0"/>
              <a:t>2…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4946602" cy="4700587"/>
          </a:xfrm>
        </p:spPr>
        <p:txBody>
          <a:bodyPr>
            <a:normAutofit/>
          </a:bodyPr>
          <a:lstStyle/>
          <a:p>
            <a:r>
              <a:rPr lang="en-US" dirty="0" smtClean="0"/>
              <a:t>Tap </a:t>
            </a:r>
            <a:r>
              <a:rPr lang="en-US" dirty="0"/>
              <a:t>on</a:t>
            </a:r>
            <a:r>
              <a:rPr lang="en-US" b="1" dirty="0"/>
              <a:t> </a:t>
            </a:r>
            <a:r>
              <a:rPr lang="en-US" b="1" dirty="0" smtClean="0"/>
              <a:t>store in </a:t>
            </a:r>
            <a:r>
              <a:rPr lang="en-US" b="1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 smtClean="0"/>
              <a:t>lower </a:t>
            </a:r>
            <a:r>
              <a:rPr lang="en-US" dirty="0"/>
              <a:t>right keyboard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By default, </a:t>
            </a:r>
            <a:r>
              <a:rPr lang="en-US" dirty="0" err="1"/>
              <a:t>TouchDevelop</a:t>
            </a:r>
            <a:r>
              <a:rPr lang="en-US" dirty="0"/>
              <a:t> will automatically assign a name for each new variable (see below).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Let's give the variable a more meaningful name.</a:t>
            </a:r>
          </a:p>
          <a:p>
            <a:r>
              <a:rPr lang="en-US" dirty="0"/>
              <a:t>Tap on </a:t>
            </a:r>
            <a:r>
              <a:rPr lang="en-US" b="1" dirty="0" smtClean="0"/>
              <a:t>rename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/>
              <a:t>in </a:t>
            </a:r>
            <a:r>
              <a:rPr lang="en-US" b="1" dirty="0" smtClean="0"/>
              <a:t>response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3590" y="2020888"/>
            <a:ext cx="1168400" cy="71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650" y="3683000"/>
            <a:ext cx="3441700" cy="50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828" y="4863889"/>
            <a:ext cx="1206500" cy="723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7645" y="6266658"/>
            <a:ext cx="5715000" cy="25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4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</a:t>
            </a:r>
            <a:r>
              <a:rPr lang="en-US" sz="1800" dirty="0"/>
              <a:t>continued 2…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5366172" cy="45176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we need to add our responses to our collection.</a:t>
            </a:r>
          </a:p>
          <a:p>
            <a:r>
              <a:rPr lang="en-US" dirty="0" smtClean="0"/>
              <a:t>Add a new line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response</a:t>
            </a:r>
          </a:p>
          <a:p>
            <a:r>
              <a:rPr lang="en-US" dirty="0" smtClean="0"/>
              <a:t>Let’s add our first response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add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edit</a:t>
            </a:r>
          </a:p>
          <a:p>
            <a:r>
              <a:rPr lang="en-US" dirty="0" smtClean="0"/>
              <a:t>Type in </a:t>
            </a:r>
            <a:r>
              <a:rPr lang="en-US" b="1" dirty="0" smtClean="0"/>
              <a:t>it is certain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t="73366" r="85613"/>
          <a:stretch/>
        </p:blipFill>
        <p:spPr>
          <a:xfrm>
            <a:off x="5550638" y="2618038"/>
            <a:ext cx="553127" cy="607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977" y="3225327"/>
            <a:ext cx="1038776" cy="627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2367" y="4186673"/>
            <a:ext cx="942531" cy="5800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8026" y="4889290"/>
            <a:ext cx="1051902" cy="586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9678" y="6144822"/>
            <a:ext cx="40005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69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</a:t>
            </a:r>
            <a:r>
              <a:rPr lang="en-US" sz="1800" dirty="0" smtClean="0"/>
              <a:t>continued 3…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 the previous step for each of the following responses:</a:t>
            </a:r>
          </a:p>
          <a:p>
            <a:pPr lvl="1"/>
            <a:r>
              <a:rPr lang="en-US" dirty="0" smtClean="0"/>
              <a:t>Without </a:t>
            </a:r>
            <a:r>
              <a:rPr lang="en-US" dirty="0"/>
              <a:t>a doubt</a:t>
            </a:r>
            <a:endParaRPr lang="en-GB" dirty="0"/>
          </a:p>
          <a:p>
            <a:pPr lvl="1"/>
            <a:r>
              <a:rPr lang="en-US" dirty="0"/>
              <a:t>Most likely</a:t>
            </a:r>
            <a:endParaRPr lang="en-GB" dirty="0"/>
          </a:p>
          <a:p>
            <a:pPr lvl="1"/>
            <a:r>
              <a:rPr lang="en-US" dirty="0"/>
              <a:t>Outlook good</a:t>
            </a:r>
            <a:endParaRPr lang="en-GB" dirty="0"/>
          </a:p>
          <a:p>
            <a:pPr lvl="1"/>
            <a:r>
              <a:rPr lang="en-US" dirty="0"/>
              <a:t>Ask again later</a:t>
            </a:r>
            <a:endParaRPr lang="en-GB" dirty="0"/>
          </a:p>
          <a:p>
            <a:pPr lvl="1"/>
            <a:r>
              <a:rPr lang="en-US" dirty="0"/>
              <a:t>Cannot predict now</a:t>
            </a:r>
            <a:endParaRPr lang="en-GB" dirty="0"/>
          </a:p>
          <a:p>
            <a:pPr lvl="1"/>
            <a:r>
              <a:rPr lang="en-US" dirty="0"/>
              <a:t>Don't count on it</a:t>
            </a:r>
            <a:endParaRPr lang="en-GB" dirty="0"/>
          </a:p>
          <a:p>
            <a:pPr lvl="1"/>
            <a:r>
              <a:rPr lang="en-US" dirty="0"/>
              <a:t>My sources say </a:t>
            </a:r>
            <a:r>
              <a:rPr lang="en-US" dirty="0" smtClean="0"/>
              <a:t>no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</a:t>
            </a:r>
            <a:r>
              <a:rPr lang="en-US" sz="1800" dirty="0" smtClean="0"/>
              <a:t>continued 4…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Your code should look like this: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572" y="2618544"/>
            <a:ext cx="5467915" cy="283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56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</a:t>
            </a:r>
            <a:r>
              <a:rPr lang="en-US" dirty="0" smtClean="0"/>
              <a:t>Input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73055"/>
            <a:ext cx="5397404" cy="4812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Next, we need to instruct the user to </a:t>
            </a:r>
            <a:r>
              <a:rPr lang="en-US" dirty="0" smtClean="0"/>
              <a:t>type in </a:t>
            </a:r>
            <a:r>
              <a:rPr lang="en-US" dirty="0"/>
              <a:t>a yes / no question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Tap </a:t>
            </a:r>
            <a:r>
              <a:rPr lang="en-US" dirty="0" smtClean="0"/>
              <a:t>on </a:t>
            </a:r>
            <a:r>
              <a:rPr lang="en-US" b="1" dirty="0" smtClean="0"/>
              <a:t>wall</a:t>
            </a:r>
            <a:r>
              <a:rPr lang="en-US" dirty="0" smtClean="0"/>
              <a:t> in the lower </a:t>
            </a:r>
            <a:br>
              <a:rPr lang="en-US" dirty="0" smtClean="0"/>
            </a:br>
            <a:r>
              <a:rPr lang="en-US" dirty="0" smtClean="0"/>
              <a:t>right keyboard.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ask string</a:t>
            </a:r>
            <a:r>
              <a:rPr lang="en-US" dirty="0" smtClean="0"/>
              <a:t>.</a:t>
            </a:r>
          </a:p>
          <a:p>
            <a:r>
              <a:rPr lang="en-US" dirty="0"/>
              <a:t>If you can’t see the </a:t>
            </a:r>
            <a:r>
              <a:rPr lang="en-US" dirty="0" smtClean="0"/>
              <a:t>ask string </a:t>
            </a:r>
            <a:r>
              <a:rPr lang="en-US" dirty="0"/>
              <a:t>button, click on </a:t>
            </a:r>
            <a:r>
              <a:rPr lang="en-US" dirty="0" smtClean="0"/>
              <a:t>the </a:t>
            </a:r>
            <a:r>
              <a:rPr lang="en-US" dirty="0" smtClean="0"/>
              <a:t>blue arrow button </a:t>
            </a:r>
            <a:r>
              <a:rPr lang="en-US" dirty="0" smtClean="0"/>
              <a:t>Your code</a:t>
            </a:r>
            <a:endParaRPr lang="en-US" dirty="0"/>
          </a:p>
          <a:p>
            <a:r>
              <a:rPr lang="en-US" dirty="0"/>
              <a:t>Tap </a:t>
            </a:r>
            <a:r>
              <a:rPr lang="en-US" b="1" dirty="0"/>
              <a:t>edit</a:t>
            </a:r>
            <a:r>
              <a:rPr lang="en-US" dirty="0"/>
              <a:t> on the lower right </a:t>
            </a:r>
            <a:r>
              <a:rPr lang="en-US" dirty="0" smtClean="0"/>
              <a:t>keyboard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Type in an instruction for the user e.g. </a:t>
            </a:r>
            <a:r>
              <a:rPr lang="en-US" b="1" dirty="0" smtClean="0"/>
              <a:t>Please type in a yes / no question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store in </a:t>
            </a:r>
            <a:r>
              <a:rPr lang="en-US" b="1" dirty="0" err="1" smtClean="0"/>
              <a:t>var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8295" y="2487001"/>
            <a:ext cx="1206500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2579" y="3313139"/>
            <a:ext cx="1181100" cy="482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/>
          <a:srcRect b="46045"/>
          <a:stretch/>
        </p:blipFill>
        <p:spPr>
          <a:xfrm>
            <a:off x="7441245" y="4200611"/>
            <a:ext cx="927100" cy="3152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39678" y="4639187"/>
            <a:ext cx="986726" cy="4374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6738" y="6085113"/>
            <a:ext cx="891205" cy="54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18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a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79768"/>
            <a:ext cx="5272106" cy="44549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let’s add a random response from our collection. To do this, we use the random command.</a:t>
            </a:r>
          </a:p>
          <a:p>
            <a:r>
              <a:rPr lang="en-US" dirty="0" smtClean="0"/>
              <a:t>Add a new line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response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random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store in </a:t>
            </a:r>
            <a:r>
              <a:rPr lang="en-US" b="1" dirty="0" err="1" smtClean="0"/>
              <a:t>var</a:t>
            </a:r>
            <a:endParaRPr lang="en-US" b="1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rename</a:t>
            </a:r>
          </a:p>
          <a:p>
            <a:r>
              <a:rPr lang="en-US" dirty="0" smtClean="0"/>
              <a:t>Type in </a:t>
            </a:r>
            <a:r>
              <a:rPr lang="en-US" b="1" dirty="0" smtClean="0"/>
              <a:t>result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t="73366" r="85613"/>
          <a:stretch/>
        </p:blipFill>
        <p:spPr>
          <a:xfrm>
            <a:off x="5550638" y="2806395"/>
            <a:ext cx="553127" cy="607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977" y="3413684"/>
            <a:ext cx="1038776" cy="6275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765" y="4502675"/>
            <a:ext cx="903632" cy="550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1265" y="5199859"/>
            <a:ext cx="897677" cy="53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71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5715000" cy="886968"/>
          </a:xfrm>
        </p:spPr>
        <p:txBody>
          <a:bodyPr/>
          <a:lstStyle/>
          <a:p>
            <a:r>
              <a:rPr lang="en-US" dirty="0" smtClean="0"/>
              <a:t>Displaying a response </a:t>
            </a:r>
            <a:r>
              <a:rPr lang="en-US" sz="1800" dirty="0" smtClean="0"/>
              <a:t>continued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2020888"/>
            <a:ext cx="5491593" cy="47005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Your code should look like this: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Finally, let’s display our response on the screen</a:t>
            </a:r>
          </a:p>
          <a:p>
            <a:r>
              <a:rPr lang="en-US" dirty="0" smtClean="0"/>
              <a:t>Add a new line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result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Tap on </a:t>
            </a:r>
            <a:r>
              <a:rPr lang="en-US" b="1" dirty="0" smtClean="0"/>
              <a:t>post to wall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Run your game to see what happens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857" y="2558304"/>
            <a:ext cx="4394200" cy="33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t="73366" r="85613"/>
          <a:stretch/>
        </p:blipFill>
        <p:spPr>
          <a:xfrm>
            <a:off x="5519282" y="3480432"/>
            <a:ext cx="553127" cy="607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9821" y="5774291"/>
            <a:ext cx="546472" cy="7728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5509" y="4196973"/>
            <a:ext cx="1193800" cy="698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9709" y="5040163"/>
            <a:ext cx="12192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77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8139" y="1680881"/>
            <a:ext cx="3684252" cy="1640541"/>
          </a:xfrm>
        </p:spPr>
        <p:txBody>
          <a:bodyPr/>
          <a:lstStyle/>
          <a:p>
            <a:r>
              <a:rPr lang="en-US" dirty="0" err="1" smtClean="0"/>
              <a:t>TouchDevelop</a:t>
            </a:r>
            <a:r>
              <a:rPr lang="en-US" dirty="0" smtClean="0"/>
              <a:t> </a:t>
            </a:r>
            <a:r>
              <a:rPr lang="en-US" sz="2800" dirty="0" smtClean="0"/>
              <a:t>Challenge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Magic 8 Ball </a:t>
            </a:r>
            <a:r>
              <a:rPr lang="en-US" sz="1800" dirty="0" smtClean="0"/>
              <a:t>Challenge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55899" y="2278857"/>
            <a:ext cx="2085130" cy="2085130"/>
          </a:xfrm>
          <a:prstGeom prst="ellipse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00980" y="2786693"/>
            <a:ext cx="1194965" cy="1194965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44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735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Understand the purpose of a </a:t>
            </a:r>
            <a:r>
              <a:rPr lang="en-GB" dirty="0" smtClean="0"/>
              <a:t>list</a:t>
            </a:r>
            <a:endParaRPr lang="en-GB" dirty="0"/>
          </a:p>
          <a:p>
            <a:pPr lvl="0"/>
            <a:r>
              <a:rPr lang="en-GB" dirty="0"/>
              <a:t>Create and call a </a:t>
            </a:r>
            <a:r>
              <a:rPr lang="en-GB" dirty="0" smtClean="0"/>
              <a:t>list</a:t>
            </a:r>
            <a:endParaRPr lang="en-GB" dirty="0"/>
          </a:p>
          <a:p>
            <a:pPr lvl="0"/>
            <a:r>
              <a:rPr lang="en-GB" dirty="0"/>
              <a:t>Understand the purpose of comments in </a:t>
            </a:r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70007"/>
            <a:ext cx="5352957" cy="1318933"/>
          </a:xfrm>
        </p:spPr>
        <p:txBody>
          <a:bodyPr>
            <a:normAutofit/>
          </a:bodyPr>
          <a:lstStyle/>
          <a:p>
            <a:r>
              <a:rPr lang="en-US" dirty="0" smtClean="0"/>
              <a:t>Below is a complete set of responses for the Magic 8 Ball game. Add the remaining responses to your collection to complete the game: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54421" y="3074592"/>
            <a:ext cx="5589579" cy="42473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dirty="0" smtClean="0"/>
              <a:t>It is certain</a:t>
            </a:r>
            <a:endParaRPr lang="en-GB" dirty="0" smtClean="0"/>
          </a:p>
          <a:p>
            <a:r>
              <a:rPr lang="en-US" dirty="0" smtClean="0"/>
              <a:t>It is decidedly so</a:t>
            </a:r>
            <a:endParaRPr lang="en-GB" dirty="0" smtClean="0"/>
          </a:p>
          <a:p>
            <a:r>
              <a:rPr lang="en-US" dirty="0" smtClean="0"/>
              <a:t>Without a doubt</a:t>
            </a:r>
            <a:endParaRPr lang="en-GB" dirty="0" smtClean="0"/>
          </a:p>
          <a:p>
            <a:r>
              <a:rPr lang="en-US" dirty="0" smtClean="0"/>
              <a:t>Yes definitely</a:t>
            </a:r>
            <a:endParaRPr lang="en-GB" dirty="0" smtClean="0"/>
          </a:p>
          <a:p>
            <a:r>
              <a:rPr lang="en-US" dirty="0" smtClean="0"/>
              <a:t>You may rely on it</a:t>
            </a:r>
            <a:endParaRPr lang="en-GB" dirty="0" smtClean="0"/>
          </a:p>
          <a:p>
            <a:r>
              <a:rPr lang="en-US" dirty="0" smtClean="0"/>
              <a:t>As I see it, yes</a:t>
            </a:r>
            <a:endParaRPr lang="en-GB" dirty="0" smtClean="0"/>
          </a:p>
          <a:p>
            <a:r>
              <a:rPr lang="en-US" dirty="0" smtClean="0"/>
              <a:t>Most likely</a:t>
            </a:r>
            <a:endParaRPr lang="en-GB" dirty="0" smtClean="0"/>
          </a:p>
          <a:p>
            <a:r>
              <a:rPr lang="en-US" dirty="0" smtClean="0"/>
              <a:t>Outlook good</a:t>
            </a:r>
            <a:endParaRPr lang="en-GB" dirty="0" smtClean="0"/>
          </a:p>
          <a:p>
            <a:r>
              <a:rPr lang="en-US" dirty="0" smtClean="0"/>
              <a:t>Yes</a:t>
            </a:r>
            <a:endParaRPr lang="en-GB" dirty="0" smtClean="0"/>
          </a:p>
          <a:p>
            <a:r>
              <a:rPr lang="en-US" dirty="0" smtClean="0"/>
              <a:t>Signs point to yes</a:t>
            </a:r>
            <a:endParaRPr lang="en-GB" dirty="0" smtClean="0"/>
          </a:p>
          <a:p>
            <a:r>
              <a:rPr lang="en-US" dirty="0" smtClean="0"/>
              <a:t>Reply hazy try again</a:t>
            </a:r>
            <a:endParaRPr lang="en-GB" dirty="0" smtClean="0"/>
          </a:p>
          <a:p>
            <a:r>
              <a:rPr lang="en-US" dirty="0" smtClean="0"/>
              <a:t>Ask again later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Better not tell you now</a:t>
            </a:r>
            <a:endParaRPr lang="en-GB" dirty="0" smtClean="0"/>
          </a:p>
          <a:p>
            <a:r>
              <a:rPr lang="en-US" dirty="0" smtClean="0"/>
              <a:t>Cannot predict now</a:t>
            </a:r>
            <a:endParaRPr lang="en-GB" dirty="0" smtClean="0"/>
          </a:p>
          <a:p>
            <a:r>
              <a:rPr lang="en-US" dirty="0" smtClean="0"/>
              <a:t>Concentrate and ask again</a:t>
            </a:r>
            <a:endParaRPr lang="en-GB" dirty="0" smtClean="0"/>
          </a:p>
          <a:p>
            <a:r>
              <a:rPr lang="en-US" dirty="0" smtClean="0"/>
              <a:t>Don't count on it</a:t>
            </a:r>
            <a:endParaRPr lang="en-GB" dirty="0" smtClean="0"/>
          </a:p>
          <a:p>
            <a:r>
              <a:rPr lang="en-US" dirty="0" smtClean="0"/>
              <a:t>My reply is no</a:t>
            </a:r>
            <a:endParaRPr lang="en-GB" dirty="0" smtClean="0"/>
          </a:p>
          <a:p>
            <a:r>
              <a:rPr lang="en-US" dirty="0" smtClean="0"/>
              <a:t>My sources say no</a:t>
            </a:r>
            <a:endParaRPr lang="en-GB" dirty="0" smtClean="0"/>
          </a:p>
          <a:p>
            <a:r>
              <a:rPr lang="en-US" dirty="0" smtClean="0"/>
              <a:t>Outlook not so good</a:t>
            </a:r>
            <a:endParaRPr lang="en-GB" dirty="0" smtClean="0"/>
          </a:p>
          <a:p>
            <a:r>
              <a:rPr lang="en-US" dirty="0" smtClean="0"/>
              <a:t>Very doubtful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277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70007"/>
            <a:ext cx="5352957" cy="1318933"/>
          </a:xfrm>
        </p:spPr>
        <p:txBody>
          <a:bodyPr>
            <a:normAutofit/>
          </a:bodyPr>
          <a:lstStyle/>
          <a:p>
            <a:r>
              <a:rPr lang="en-US" dirty="0" smtClean="0"/>
              <a:t>Go through your code and add more comments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57558"/>
            <a:ext cx="4946602" cy="4105275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the </a:t>
            </a:r>
            <a:r>
              <a:rPr lang="en-US" dirty="0" err="1"/>
              <a:t>TouchDevelop</a:t>
            </a:r>
            <a:r>
              <a:rPr lang="en-US" dirty="0"/>
              <a:t> app </a:t>
            </a:r>
            <a:r>
              <a:rPr lang="en-US" dirty="0" smtClean="0"/>
              <a:t>by </a:t>
            </a:r>
            <a:br>
              <a:rPr lang="en-US" dirty="0" smtClean="0"/>
            </a:br>
            <a:r>
              <a:rPr lang="en-US" dirty="0" smtClean="0"/>
              <a:t>visiting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://touchdevelop.com/</a:t>
            </a:r>
            <a:endParaRPr lang="en-US" dirty="0" smtClean="0"/>
          </a:p>
          <a:p>
            <a:r>
              <a:rPr lang="en-US" dirty="0" smtClean="0"/>
              <a:t>Login to your account</a:t>
            </a:r>
          </a:p>
          <a:p>
            <a:r>
              <a:rPr lang="en-US" dirty="0" smtClean="0"/>
              <a:t>Tap “</a:t>
            </a:r>
            <a:r>
              <a:rPr lang="en-US" b="1" dirty="0" smtClean="0"/>
              <a:t>Create Script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Choose “</a:t>
            </a:r>
            <a:r>
              <a:rPr lang="en-US" b="1" dirty="0" smtClean="0"/>
              <a:t>blank</a:t>
            </a:r>
            <a:r>
              <a:rPr lang="en-US" dirty="0" smtClean="0"/>
              <a:t>”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6168" y="1927948"/>
            <a:ext cx="1259430" cy="11984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0695" y="3980175"/>
            <a:ext cx="3824903" cy="27413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006863" y="4700620"/>
            <a:ext cx="3556985" cy="654387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5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your script a name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Click on “</a:t>
            </a:r>
            <a:r>
              <a:rPr lang="en-US" b="1" dirty="0" smtClean="0"/>
              <a:t>create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838" y="2803081"/>
            <a:ext cx="4724400" cy="180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8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Comments </a:t>
            </a:r>
            <a:r>
              <a:rPr lang="en-GB" dirty="0"/>
              <a:t>are </a:t>
            </a:r>
            <a:r>
              <a:rPr lang="en-GB" dirty="0" smtClean="0"/>
              <a:t>bits of text to </a:t>
            </a:r>
            <a:r>
              <a:rPr lang="en-GB" dirty="0"/>
              <a:t>explain what different bits of code </a:t>
            </a:r>
            <a:r>
              <a:rPr lang="en-GB" dirty="0" smtClean="0"/>
              <a:t>do. </a:t>
            </a:r>
          </a:p>
          <a:p>
            <a:r>
              <a:rPr lang="en-GB" dirty="0" smtClean="0"/>
              <a:t>Comments are VERY important in coding. </a:t>
            </a:r>
          </a:p>
          <a:p>
            <a:r>
              <a:rPr lang="en-GB" dirty="0" smtClean="0"/>
              <a:t>Comments make </a:t>
            </a:r>
            <a:r>
              <a:rPr lang="en-GB" dirty="0"/>
              <a:t>it easier for someone else looking at </a:t>
            </a:r>
            <a:r>
              <a:rPr lang="en-GB" dirty="0" smtClean="0"/>
              <a:t>your </a:t>
            </a:r>
            <a:r>
              <a:rPr lang="en-GB" dirty="0"/>
              <a:t>code to </a:t>
            </a:r>
            <a:r>
              <a:rPr lang="en-GB" dirty="0" smtClean="0"/>
              <a:t>understand. Comments also act as a reminder when looking back at your code.</a:t>
            </a:r>
            <a:endParaRPr lang="en-GB" i="1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TouchDevelop</a:t>
            </a:r>
            <a:r>
              <a:rPr lang="en-GB" dirty="0" smtClean="0"/>
              <a:t>, comments are added using the </a:t>
            </a:r>
            <a:r>
              <a:rPr lang="en-GB" b="1" dirty="0" smtClean="0"/>
              <a:t>Insert Comment</a:t>
            </a:r>
            <a:r>
              <a:rPr lang="en-GB" dirty="0" smtClean="0"/>
              <a:t> command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858" y="5492750"/>
            <a:ext cx="1231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2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942488"/>
            <a:ext cx="5491593" cy="4700587"/>
          </a:xfrm>
        </p:spPr>
        <p:txBody>
          <a:bodyPr>
            <a:normAutofit/>
          </a:bodyPr>
          <a:lstStyle/>
          <a:p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b="1" dirty="0"/>
              <a:t>▷ main(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Tap on </a:t>
            </a:r>
            <a:r>
              <a:rPr lang="en-US" b="1" dirty="0" smtClean="0"/>
              <a:t>do nothing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dirty="0"/>
              <a:t>Let’s add our first comment to explain our first line of code</a:t>
            </a:r>
            <a:r>
              <a:rPr lang="en-GB" dirty="0" smtClean="0"/>
              <a:t>:</a:t>
            </a:r>
            <a:endParaRPr lang="en-US" dirty="0" smtClean="0"/>
          </a:p>
          <a:p>
            <a:r>
              <a:rPr lang="en-US" dirty="0" smtClean="0"/>
              <a:t>Tap on the </a:t>
            </a:r>
            <a:r>
              <a:rPr lang="en-US" b="1" dirty="0" smtClean="0"/>
              <a:t>“Insert Comments” </a:t>
            </a:r>
            <a:br>
              <a:rPr lang="en-US" b="1" dirty="0" smtClean="0"/>
            </a:br>
            <a:r>
              <a:rPr lang="en-US" dirty="0" smtClean="0"/>
              <a:t>button in the lower left keypad.</a:t>
            </a:r>
            <a:endParaRPr lang="en-US" dirty="0"/>
          </a:p>
          <a:p>
            <a:r>
              <a:rPr lang="en-US" b="1" dirty="0" smtClean="0"/>
              <a:t>Tip: </a:t>
            </a:r>
            <a:r>
              <a:rPr lang="en-US" dirty="0" smtClean="0"/>
              <a:t>If </a:t>
            </a:r>
            <a:r>
              <a:rPr lang="en-US" dirty="0"/>
              <a:t>you can’t see the </a:t>
            </a:r>
            <a:r>
              <a:rPr lang="en-US" dirty="0" smtClean="0"/>
              <a:t>Insert comment button</a:t>
            </a:r>
            <a:r>
              <a:rPr lang="en-US" dirty="0"/>
              <a:t>, click on the </a:t>
            </a:r>
            <a:r>
              <a:rPr lang="en-US" dirty="0" smtClean="0"/>
              <a:t>blue </a:t>
            </a:r>
            <a:r>
              <a:rPr lang="en-US" dirty="0"/>
              <a:t>arrow button to cycle through </a:t>
            </a:r>
            <a:r>
              <a:rPr lang="en-US" dirty="0" smtClean="0"/>
              <a:t>all </a:t>
            </a:r>
            <a:r>
              <a:rPr lang="en-US" dirty="0"/>
              <a:t>the available options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6094" y="1887222"/>
            <a:ext cx="1571938" cy="6595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8175" y="3094460"/>
            <a:ext cx="1766455" cy="7504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177" y="4630115"/>
            <a:ext cx="1231900" cy="863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81977" y="6190302"/>
            <a:ext cx="9271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sz="1800" dirty="0"/>
              <a:t>continued </a:t>
            </a:r>
            <a:r>
              <a:rPr lang="en-US" sz="1800" dirty="0" smtClean="0"/>
              <a:t>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Type in </a:t>
            </a:r>
            <a:r>
              <a:rPr lang="en-GB" b="1" dirty="0" smtClean="0"/>
              <a:t>“This next line sets the background picture”</a:t>
            </a:r>
            <a:endParaRPr lang="en-GB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858" y="2815524"/>
            <a:ext cx="5149166" cy="66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b="59724"/>
          <a:stretch/>
        </p:blipFill>
        <p:spPr>
          <a:xfrm>
            <a:off x="4790972" y="3646019"/>
            <a:ext cx="4007514" cy="6840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73055"/>
            <a:ext cx="5397404" cy="479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Let’s use an image of a Magic 8 Ball for our background.</a:t>
            </a:r>
          </a:p>
          <a:p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b="1" dirty="0" smtClean="0"/>
              <a:t>▷main</a:t>
            </a:r>
            <a:r>
              <a:rPr lang="en-US" b="1" dirty="0"/>
              <a:t>()</a:t>
            </a:r>
          </a:p>
          <a:p>
            <a:r>
              <a:rPr lang="en-US" dirty="0" smtClean="0"/>
              <a:t>Add </a:t>
            </a:r>
            <a:r>
              <a:rPr lang="en-US" dirty="0"/>
              <a:t>a new line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Tap on </a:t>
            </a:r>
            <a:r>
              <a:rPr lang="en-US" b="1" dirty="0"/>
              <a:t>wall</a:t>
            </a:r>
            <a:r>
              <a:rPr lang="en-US" dirty="0"/>
              <a:t> in the lower </a:t>
            </a:r>
            <a:br>
              <a:rPr lang="en-US" dirty="0"/>
            </a:br>
            <a:r>
              <a:rPr lang="en-US" dirty="0"/>
              <a:t>right </a:t>
            </a:r>
            <a:r>
              <a:rPr lang="en-US" dirty="0" smtClean="0"/>
              <a:t>keyboard</a:t>
            </a:r>
            <a:endParaRPr lang="en-US" dirty="0"/>
          </a:p>
          <a:p>
            <a:r>
              <a:rPr lang="en-US" dirty="0"/>
              <a:t>Tap on </a:t>
            </a:r>
            <a:r>
              <a:rPr lang="en-US" b="1" dirty="0" smtClean="0"/>
              <a:t>set background picture</a:t>
            </a:r>
            <a:endParaRPr lang="en-US" dirty="0"/>
          </a:p>
          <a:p>
            <a:r>
              <a:rPr lang="en-US" dirty="0"/>
              <a:t>If you can’t see the </a:t>
            </a:r>
            <a:r>
              <a:rPr lang="en-US" dirty="0" smtClean="0"/>
              <a:t>set background</a:t>
            </a:r>
            <a:br>
              <a:rPr lang="en-US" dirty="0" smtClean="0"/>
            </a:br>
            <a:r>
              <a:rPr lang="en-US" dirty="0" smtClean="0"/>
              <a:t>button</a:t>
            </a:r>
            <a:r>
              <a:rPr lang="en-US" dirty="0"/>
              <a:t>, click on the </a:t>
            </a:r>
            <a:r>
              <a:rPr lang="en-US" dirty="0" smtClean="0"/>
              <a:t>blue </a:t>
            </a:r>
            <a:r>
              <a:rPr lang="en-US" dirty="0"/>
              <a:t>arrow button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30599" y="3641835"/>
            <a:ext cx="688237" cy="68823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Elbow Connector 34"/>
          <p:cNvCxnSpPr/>
          <p:nvPr/>
        </p:nvCxnSpPr>
        <p:spPr>
          <a:xfrm>
            <a:off x="3762642" y="3451338"/>
            <a:ext cx="860114" cy="531357"/>
          </a:xfrm>
          <a:prstGeom prst="bentConnector3">
            <a:avLst>
              <a:gd name="adj1" fmla="val 78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0804" y="4527871"/>
            <a:ext cx="982923" cy="662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6768" y="5216989"/>
            <a:ext cx="1091718" cy="6595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/>
          <a:srcRect b="43981"/>
          <a:stretch/>
        </p:blipFill>
        <p:spPr>
          <a:xfrm>
            <a:off x="8047960" y="6076130"/>
            <a:ext cx="927100" cy="32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9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5715000" cy="886968"/>
          </a:xfrm>
        </p:spPr>
        <p:txBody>
          <a:bodyPr/>
          <a:lstStyle/>
          <a:p>
            <a:r>
              <a:rPr lang="en-US" dirty="0" smtClean="0"/>
              <a:t>Setting the background </a:t>
            </a:r>
            <a:r>
              <a:rPr lang="en-US" sz="1800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5444560" cy="4700587"/>
          </a:xfrm>
        </p:spPr>
        <p:txBody>
          <a:bodyPr>
            <a:normAutofit/>
          </a:bodyPr>
          <a:lstStyle/>
          <a:p>
            <a:r>
              <a:rPr lang="en-US" dirty="0" smtClean="0"/>
              <a:t>Tap on </a:t>
            </a:r>
            <a:r>
              <a:rPr lang="en-US" b="1" dirty="0" smtClean="0"/>
              <a:t>art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Let's </a:t>
            </a:r>
            <a:r>
              <a:rPr lang="en-GB" dirty="0"/>
              <a:t>use a picture a user has already loaded. </a:t>
            </a:r>
          </a:p>
          <a:p>
            <a:r>
              <a:rPr lang="en-GB" dirty="0"/>
              <a:t>Tap on the search bar and type in </a:t>
            </a:r>
            <a:r>
              <a:rPr lang="en-GB" b="1" dirty="0" smtClean="0"/>
              <a:t>magic8</a:t>
            </a: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After a couple seconds, you should see various images of </a:t>
            </a:r>
            <a:r>
              <a:rPr lang="en-GB" dirty="0" smtClean="0"/>
              <a:t>8 balls </a:t>
            </a:r>
            <a:r>
              <a:rPr lang="en-GB" dirty="0"/>
              <a:t>on the left pane. Tap the picture you want to use, it will automatically be added as an art resource to your game</a:t>
            </a:r>
            <a:r>
              <a:rPr lang="en-GB" dirty="0" smtClean="0"/>
              <a:t>.</a:t>
            </a:r>
            <a:endParaRPr lang="en-GB" dirty="0"/>
          </a:p>
          <a:p>
            <a:pPr>
              <a:buNone/>
            </a:pPr>
            <a:r>
              <a:rPr lang="en-GB" dirty="0"/>
              <a:t>Your code should look like this: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900" y="1840647"/>
            <a:ext cx="12065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2381" y="3633975"/>
            <a:ext cx="3034255" cy="7479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829" y="6087627"/>
            <a:ext cx="4983632" cy="36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92552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994</TotalTime>
  <Words>712</Words>
  <Application>Microsoft Macintosh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Inspiration</vt:lpstr>
      <vt:lpstr>Introduction to TouchDevelop</vt:lpstr>
      <vt:lpstr>Learning objectives</vt:lpstr>
      <vt:lpstr>Getting started</vt:lpstr>
      <vt:lpstr>Getting started ….</vt:lpstr>
      <vt:lpstr>Comments</vt:lpstr>
      <vt:lpstr>Comments</vt:lpstr>
      <vt:lpstr>Comments continued …</vt:lpstr>
      <vt:lpstr>Setting the background</vt:lpstr>
      <vt:lpstr>Setting the background continued…</vt:lpstr>
      <vt:lpstr>Collections (Lists)</vt:lpstr>
      <vt:lpstr>Collections continued …</vt:lpstr>
      <vt:lpstr>Collections continued 2…</vt:lpstr>
      <vt:lpstr>Collections continued 2…</vt:lpstr>
      <vt:lpstr>Collections continued 3…</vt:lpstr>
      <vt:lpstr>Collections continued 4…</vt:lpstr>
      <vt:lpstr>User Input</vt:lpstr>
      <vt:lpstr>Displaying a response</vt:lpstr>
      <vt:lpstr>Displaying a response continued …</vt:lpstr>
      <vt:lpstr>TouchDevelop Challenge</vt:lpstr>
      <vt:lpstr>Challenge 1</vt:lpstr>
      <vt:lpstr>Challenge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TouchDevelop Turtle</dc:title>
  <dc:creator>HIGHSS</dc:creator>
  <cp:lastModifiedBy>HIGHSS</cp:lastModifiedBy>
  <cp:revision>103</cp:revision>
  <dcterms:created xsi:type="dcterms:W3CDTF">2013-08-03T09:52:39Z</dcterms:created>
  <dcterms:modified xsi:type="dcterms:W3CDTF">2014-04-21T21:47:24Z</dcterms:modified>
</cp:coreProperties>
</file>